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6" r:id="rId2"/>
    <p:sldId id="273" r:id="rId3"/>
    <p:sldId id="264" r:id="rId4"/>
    <p:sldId id="257" r:id="rId5"/>
    <p:sldId id="258" r:id="rId6"/>
    <p:sldId id="259" r:id="rId7"/>
    <p:sldId id="261" r:id="rId8"/>
    <p:sldId id="289" r:id="rId9"/>
    <p:sldId id="265" r:id="rId10"/>
    <p:sldId id="266" r:id="rId11"/>
    <p:sldId id="267" r:id="rId12"/>
    <p:sldId id="268" r:id="rId13"/>
    <p:sldId id="269" r:id="rId14"/>
    <p:sldId id="270" r:id="rId15"/>
    <p:sldId id="271" r:id="rId16"/>
    <p:sldId id="276" r:id="rId17"/>
    <p:sldId id="272" r:id="rId18"/>
    <p:sldId id="275"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74"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590D"/>
    <a:srgbClr val="FAB14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F79F52-C6D3-428C-ABF7-9CC1A7BB3262}" v="93" dt="2023-08-28T16:24:36.0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4660"/>
  </p:normalViewPr>
  <p:slideViewPr>
    <p:cSldViewPr>
      <p:cViewPr varScale="1">
        <p:scale>
          <a:sx n="64" d="100"/>
          <a:sy n="64" d="100"/>
        </p:scale>
        <p:origin x="1572"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517130" cy="3035808"/>
          </a:xfrm>
        </p:spPr>
        <p:txBody>
          <a:bodyPr anchor="ctr">
            <a:noAutofit/>
          </a:bodyPr>
          <a:lstStyle>
            <a:lvl1pPr algn="l">
              <a:lnSpc>
                <a:spcPct val="85000"/>
              </a:lnSpc>
              <a:defRPr sz="6000" b="1"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A18B52F-18B6-45CA-95B0-E135F927BD3A}" type="datetimeFigureOut">
              <a:rPr lang="en-US" smtClean="0"/>
              <a:pPr/>
              <a:t>8/28/2023</a:t>
            </a:fld>
            <a:endParaRPr lang="en-US"/>
          </a:p>
        </p:txBody>
      </p:sp>
      <p:sp>
        <p:nvSpPr>
          <p:cNvPr id="5" name="Footer Placeholder 4"/>
          <p:cNvSpPr>
            <a:spLocks noGrp="1"/>
          </p:cNvSpPr>
          <p:nvPr>
            <p:ph type="ftr" sz="quarter" idx="11"/>
          </p:nvPr>
        </p:nvSpPr>
        <p:spPr>
          <a:xfrm>
            <a:off x="812805" y="6272785"/>
            <a:ext cx="4745736" cy="365125"/>
          </a:xfrm>
        </p:spPr>
        <p:txBody>
          <a:bodyPr/>
          <a:lstStyle/>
          <a:p>
            <a:endParaRPr lang="en-US"/>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19818595-F994-4E25-AD96-73B8E108243B}" type="slidenum">
              <a:rPr lang="en-US" smtClean="0"/>
              <a:pPr/>
              <a:t>‹#›</a:t>
            </a:fld>
            <a:endParaRPr lang="en-US"/>
          </a:p>
        </p:txBody>
      </p:sp>
    </p:spTree>
    <p:extLst>
      <p:ext uri="{BB962C8B-B14F-4D97-AF65-F5344CB8AC3E}">
        <p14:creationId xmlns:p14="http://schemas.microsoft.com/office/powerpoint/2010/main" val="2901168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18B52F-18B6-45CA-95B0-E135F927BD3A}" type="datetimeFigureOut">
              <a:rPr lang="en-US" smtClean="0"/>
              <a:pPr/>
              <a:t>8/28/2023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818595-F994-4E25-AD96-73B8E108243B}" type="slidenum">
              <a:rPr lang="en-US" smtClean="0"/>
              <a:pPr/>
              <a:t>‹#›</a:t>
            </a:fld>
            <a:endParaRPr lang="en-US"/>
          </a:p>
        </p:txBody>
      </p:sp>
    </p:spTree>
    <p:extLst>
      <p:ext uri="{BB962C8B-B14F-4D97-AF65-F5344CB8AC3E}">
        <p14:creationId xmlns:p14="http://schemas.microsoft.com/office/powerpoint/2010/main" val="1885001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18B52F-18B6-45CA-95B0-E135F927BD3A}" type="datetimeFigureOut">
              <a:rPr lang="en-US" smtClean="0"/>
              <a:pPr/>
              <a:t>8/28/2023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818595-F994-4E25-AD96-73B8E108243B}" type="slidenum">
              <a:rPr lang="en-US" smtClean="0"/>
              <a:pPr/>
              <a:t>‹#›</a:t>
            </a:fld>
            <a:endParaRPr lang="en-US"/>
          </a:p>
        </p:txBody>
      </p:sp>
    </p:spTree>
    <p:extLst>
      <p:ext uri="{BB962C8B-B14F-4D97-AF65-F5344CB8AC3E}">
        <p14:creationId xmlns:p14="http://schemas.microsoft.com/office/powerpoint/2010/main" val="2777249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18B52F-18B6-45CA-95B0-E135F927BD3A}" type="datetimeFigureOut">
              <a:rPr lang="en-US" smtClean="0"/>
              <a:pPr/>
              <a:t>8/28/2023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818595-F994-4E25-AD96-73B8E108243B}" type="slidenum">
              <a:rPr lang="en-US" smtClean="0"/>
              <a:pPr/>
              <a:t>‹#›</a:t>
            </a:fld>
            <a:endParaRPr lang="en-US"/>
          </a:p>
        </p:txBody>
      </p:sp>
    </p:spTree>
    <p:extLst>
      <p:ext uri="{BB962C8B-B14F-4D97-AF65-F5344CB8AC3E}">
        <p14:creationId xmlns:p14="http://schemas.microsoft.com/office/powerpoint/2010/main" val="2549438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5000"/>
              </a:lnSpc>
              <a:defRPr sz="6600" b="1"/>
            </a:lvl1pPr>
          </a:lstStyle>
          <a:p>
            <a:r>
              <a:rPr lang="en-US"/>
              <a:t>Click to edit Master title style</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DA18B52F-18B6-45CA-95B0-E135F927BD3A}" type="datetimeFigureOut">
              <a:rPr lang="en-US" smtClean="0"/>
              <a:pPr/>
              <a:t>8/28/2023</a:t>
            </a:fld>
            <a:endParaRPr lang="en-US"/>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endParaRPr lang="en-US"/>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19818595-F994-4E25-AD96-73B8E108243B}" type="slidenum">
              <a:rPr lang="en-US" smtClean="0"/>
              <a:pPr/>
              <a:t>‹#›</a:t>
            </a:fld>
            <a:endParaRPr lang="en-US"/>
          </a:p>
        </p:txBody>
      </p:sp>
    </p:spTree>
    <p:extLst>
      <p:ext uri="{BB962C8B-B14F-4D97-AF65-F5344CB8AC3E}">
        <p14:creationId xmlns:p14="http://schemas.microsoft.com/office/powerpoint/2010/main" val="1457545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18B52F-18B6-45CA-95B0-E135F927BD3A}" type="datetimeFigureOut">
              <a:rPr lang="en-US" smtClean="0"/>
              <a:pPr/>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818595-F994-4E25-AD96-73B8E108243B}" type="slidenum">
              <a:rPr lang="en-US" smtClean="0"/>
              <a:pPr/>
              <a:t>‹#›</a:t>
            </a:fld>
            <a:endParaRPr lang="en-US"/>
          </a:p>
        </p:txBody>
      </p:sp>
    </p:spTree>
    <p:extLst>
      <p:ext uri="{BB962C8B-B14F-4D97-AF65-F5344CB8AC3E}">
        <p14:creationId xmlns:p14="http://schemas.microsoft.com/office/powerpoint/2010/main" val="1819380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18B52F-18B6-45CA-95B0-E135F927BD3A}" type="datetimeFigureOut">
              <a:rPr lang="en-US" smtClean="0"/>
              <a:pPr/>
              <a:t>8/28/2023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818595-F994-4E25-AD96-73B8E108243B}" type="slidenum">
              <a:rPr lang="en-US" smtClean="0"/>
              <a:pPr/>
              <a:t>‹#›</a:t>
            </a:fld>
            <a:endParaRPr lang="en-US"/>
          </a:p>
        </p:txBody>
      </p:sp>
    </p:spTree>
    <p:extLst>
      <p:ext uri="{BB962C8B-B14F-4D97-AF65-F5344CB8AC3E}">
        <p14:creationId xmlns:p14="http://schemas.microsoft.com/office/powerpoint/2010/main" val="584654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DA18B52F-18B6-45CA-95B0-E135F927BD3A}" type="datetimeFigureOut">
              <a:rPr lang="en-US" smtClean="0"/>
              <a:pPr/>
              <a:t>8/28/2023</a:t>
            </a:fld>
            <a:endParaRPr lang="en-US"/>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a:p>
        </p:txBody>
      </p:sp>
      <p:sp>
        <p:nvSpPr>
          <p:cNvPr id="5" name="Slide Number Placeholder 4"/>
          <p:cNvSpPr>
            <a:spLocks noGrp="1"/>
          </p:cNvSpPr>
          <p:nvPr>
            <p:ph type="sldNum" sz="quarter" idx="12"/>
          </p:nvPr>
        </p:nvSpPr>
        <p:spPr/>
        <p:txBody>
          <a:bodyPr/>
          <a:lstStyle/>
          <a:p>
            <a:fld id="{19818595-F994-4E25-AD96-73B8E108243B}" type="slidenum">
              <a:rPr lang="en-US" smtClean="0"/>
              <a:pPr/>
              <a:t>‹#›</a:t>
            </a:fld>
            <a:endParaRPr lang="en-US"/>
          </a:p>
        </p:txBody>
      </p:sp>
    </p:spTree>
    <p:extLst>
      <p:ext uri="{BB962C8B-B14F-4D97-AF65-F5344CB8AC3E}">
        <p14:creationId xmlns:p14="http://schemas.microsoft.com/office/powerpoint/2010/main" val="890374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18B52F-18B6-45CA-95B0-E135F927BD3A}" type="datetimeFigureOut">
              <a:rPr lang="en-US" smtClean="0"/>
              <a:pPr/>
              <a:t>8/28/2023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818595-F994-4E25-AD96-73B8E108243B}" type="slidenum">
              <a:rPr lang="en-US" smtClean="0"/>
              <a:pPr/>
              <a:t>‹#›</a:t>
            </a:fld>
            <a:endParaRPr lang="en-US"/>
          </a:p>
        </p:txBody>
      </p:sp>
    </p:spTree>
    <p:extLst>
      <p:ext uri="{BB962C8B-B14F-4D97-AF65-F5344CB8AC3E}">
        <p14:creationId xmlns:p14="http://schemas.microsoft.com/office/powerpoint/2010/main" val="4009058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DA18B52F-18B6-45CA-95B0-E135F927BD3A}" type="datetimeFigureOut">
              <a:rPr lang="en-US" smtClean="0"/>
              <a:pPr/>
              <a:t>8/28/2023</a:t>
            </a:fld>
            <a:endParaRPr lang="en-US"/>
          </a:p>
        </p:txBody>
      </p:sp>
      <p:sp>
        <p:nvSpPr>
          <p:cNvPr id="10" name="Footer Placeholder 9"/>
          <p:cNvSpPr>
            <a:spLocks noGrp="1"/>
          </p:cNvSpPr>
          <p:nvPr>
            <p:ph type="ftr" sz="quarter" idx="11"/>
          </p:nvPr>
        </p:nvSpPr>
        <p:spPr/>
        <p:txBody>
          <a:bodyPr/>
          <a:lstStyle/>
          <a:p>
            <a:endParaRPr lang="en-US"/>
          </a:p>
        </p:txBody>
      </p:sp>
      <p:sp>
        <p:nvSpPr>
          <p:cNvPr id="11" name="Slide Number Placeholder 10"/>
          <p:cNvSpPr>
            <a:spLocks noGrp="1"/>
          </p:cNvSpPr>
          <p:nvPr>
            <p:ph type="sldNum" sz="quarter" idx="12"/>
          </p:nvPr>
        </p:nvSpPr>
        <p:spPr/>
        <p:txBody>
          <a:bodyPr/>
          <a:lstStyle/>
          <a:p>
            <a:fld id="{19818595-F994-4E25-AD96-73B8E108243B}" type="slidenum">
              <a:rPr lang="en-US" smtClean="0"/>
              <a:pPr/>
              <a:t>‹#›</a:t>
            </a:fld>
            <a:endParaRPr lang="en-US"/>
          </a:p>
        </p:txBody>
      </p:sp>
    </p:spTree>
    <p:extLst>
      <p:ext uri="{BB962C8B-B14F-4D97-AF65-F5344CB8AC3E}">
        <p14:creationId xmlns:p14="http://schemas.microsoft.com/office/powerpoint/2010/main" val="1956603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DA18B52F-18B6-45CA-95B0-E135F927BD3A}" type="datetimeFigureOut">
              <a:rPr lang="en-US" smtClean="0"/>
              <a:pPr/>
              <a:t>8/28/2023</a:t>
            </a:fld>
            <a:endParaRPr lang="en-US"/>
          </a:p>
        </p:txBody>
      </p:sp>
      <p:sp>
        <p:nvSpPr>
          <p:cNvPr id="10" name="Slide Number Placeholder 9"/>
          <p:cNvSpPr>
            <a:spLocks noGrp="1"/>
          </p:cNvSpPr>
          <p:nvPr>
            <p:ph type="sldNum" sz="quarter" idx="12"/>
          </p:nvPr>
        </p:nvSpPr>
        <p:spPr/>
        <p:txBody>
          <a:bodyPr/>
          <a:lstStyle/>
          <a:p>
            <a:fld id="{19818595-F994-4E25-AD96-73B8E108243B}" type="slidenum">
              <a:rPr lang="en-US" smtClean="0"/>
              <a:pPr/>
              <a:t>‹#›</a:t>
            </a:fld>
            <a:endParaRPr lang="en-US"/>
          </a:p>
        </p:txBody>
      </p:sp>
    </p:spTree>
    <p:extLst>
      <p:ext uri="{BB962C8B-B14F-4D97-AF65-F5344CB8AC3E}">
        <p14:creationId xmlns:p14="http://schemas.microsoft.com/office/powerpoint/2010/main" val="4044574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DA18B52F-18B6-45CA-95B0-E135F927BD3A}" type="datetimeFigureOut">
              <a:rPr lang="en-US" smtClean="0"/>
              <a:pPr/>
              <a:t>8/28/2023</a:t>
            </a:fld>
            <a:endParaRPr lang="en-US"/>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19818595-F994-4E25-AD96-73B8E108243B}" type="slidenum">
              <a:rPr lang="en-US" smtClean="0"/>
              <a:pPr/>
              <a:t>‹#›</a:t>
            </a:fld>
            <a:endParaRPr lang="en-US"/>
          </a:p>
        </p:txBody>
      </p:sp>
    </p:spTree>
    <p:extLst>
      <p:ext uri="{BB962C8B-B14F-4D97-AF65-F5344CB8AC3E}">
        <p14:creationId xmlns:p14="http://schemas.microsoft.com/office/powerpoint/2010/main" val="4000195715"/>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2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00100" y="2286000"/>
            <a:ext cx="7543800" cy="2133600"/>
          </a:xfrm>
        </p:spPr>
        <p:txBody>
          <a:bodyPr>
            <a:normAutofit/>
          </a:bodyPr>
          <a:lstStyle/>
          <a:p>
            <a:pPr algn="ctr"/>
            <a:br>
              <a:rPr lang="en-US" b="1" u="sng" dirty="0">
                <a:solidFill>
                  <a:srgbClr val="FF0066"/>
                </a:solidFill>
                <a:latin typeface="Algerian" pitchFamily="82" charset="0"/>
              </a:rPr>
            </a:br>
            <a:endParaRPr lang="en-US" b="1" u="sng" dirty="0">
              <a:solidFill>
                <a:srgbClr val="FF0066"/>
              </a:solidFill>
              <a:latin typeface="Algerian" pitchFamily="82" charset="0"/>
            </a:endParaRPr>
          </a:p>
        </p:txBody>
      </p:sp>
      <p:pic>
        <p:nvPicPr>
          <p:cNvPr id="7" name="Picture 6">
            <a:extLst>
              <a:ext uri="{FF2B5EF4-FFF2-40B4-BE49-F238E27FC236}">
                <a16:creationId xmlns:a16="http://schemas.microsoft.com/office/drawing/2014/main" id="{C7324AB0-12D7-344E-BE7C-71C4F25D2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25C42-A356-6606-1EB9-CC3FC422A6DF}"/>
              </a:ext>
            </a:extLst>
          </p:cNvPr>
          <p:cNvSpPr>
            <a:spLocks noGrp="1"/>
          </p:cNvSpPr>
          <p:nvPr>
            <p:ph type="title"/>
          </p:nvPr>
        </p:nvSpPr>
        <p:spPr>
          <a:xfrm>
            <a:off x="609600" y="-304800"/>
            <a:ext cx="7772400" cy="1609344"/>
          </a:xfrm>
        </p:spPr>
        <p:txBody>
          <a:bodyPr>
            <a:normAutofit/>
          </a:bodyPr>
          <a:lstStyle/>
          <a:p>
            <a:pPr algn="ctr"/>
            <a:r>
              <a:rPr lang="en-IN" sz="3200" u="sng" dirty="0"/>
              <a:t>Employee’s Table</a:t>
            </a:r>
          </a:p>
        </p:txBody>
      </p:sp>
      <p:pic>
        <p:nvPicPr>
          <p:cNvPr id="4" name="Content Placeholder 3">
            <a:extLst>
              <a:ext uri="{FF2B5EF4-FFF2-40B4-BE49-F238E27FC236}">
                <a16:creationId xmlns:a16="http://schemas.microsoft.com/office/drawing/2014/main" id="{46A17455-F9C4-FD35-0E1F-9952E53092E5}"/>
              </a:ext>
            </a:extLst>
          </p:cNvPr>
          <p:cNvPicPr>
            <a:picLocks noGrp="1" noChangeAspect="1"/>
          </p:cNvPicPr>
          <p:nvPr>
            <p:ph idx="1"/>
          </p:nvPr>
        </p:nvPicPr>
        <p:blipFill rotWithShape="1">
          <a:blip r:embed="rId2"/>
          <a:srcRect l="26121" t="28757" r="6424" b="46885"/>
          <a:stretch/>
        </p:blipFill>
        <p:spPr>
          <a:xfrm>
            <a:off x="381000" y="1066800"/>
            <a:ext cx="8523514" cy="1623526"/>
          </a:xfrm>
          <a:prstGeom prst="rect">
            <a:avLst/>
          </a:prstGeom>
        </p:spPr>
      </p:pic>
      <p:sp>
        <p:nvSpPr>
          <p:cNvPr id="5" name="TextBox 4">
            <a:extLst>
              <a:ext uri="{FF2B5EF4-FFF2-40B4-BE49-F238E27FC236}">
                <a16:creationId xmlns:a16="http://schemas.microsoft.com/office/drawing/2014/main" id="{3CB585AE-6690-B490-0FED-517A8DE79E17}"/>
              </a:ext>
            </a:extLst>
          </p:cNvPr>
          <p:cNvSpPr txBox="1"/>
          <p:nvPr/>
        </p:nvSpPr>
        <p:spPr>
          <a:xfrm>
            <a:off x="381000" y="2971800"/>
            <a:ext cx="8523514" cy="3416320"/>
          </a:xfrm>
          <a:prstGeom prst="rect">
            <a:avLst/>
          </a:prstGeom>
          <a:noFill/>
        </p:spPr>
        <p:txBody>
          <a:bodyPr wrap="square" rtlCol="0">
            <a:spAutoFit/>
          </a:bodyPr>
          <a:lstStyle/>
          <a:p>
            <a:r>
              <a:rPr lang="en-IN" dirty="0">
                <a:latin typeface="+mj-lt"/>
              </a:rPr>
              <a:t>Description:</a:t>
            </a:r>
          </a:p>
          <a:p>
            <a:r>
              <a:rPr lang="en-US" b="0" i="0" dirty="0">
                <a:effectLst/>
                <a:latin typeface="Baskerville Old Face" panose="02020602080505020303" pitchFamily="18" charset="0"/>
              </a:rPr>
              <a:t>The "Employee" table in our travel agency database holds pivotal information about our staff members.</a:t>
            </a:r>
            <a:r>
              <a:rPr lang="en-IN" dirty="0">
                <a:latin typeface="Baskerville Old Face" panose="02020602080505020303" pitchFamily="18" charset="0"/>
              </a:rPr>
              <a:t>Our Table comprises of the following attributes:</a:t>
            </a:r>
          </a:p>
          <a:p>
            <a:pPr marL="285750" indent="-285750">
              <a:buFont typeface="Arial" panose="020B0604020202020204" pitchFamily="34" charset="0"/>
              <a:buChar char="•"/>
            </a:pPr>
            <a:r>
              <a:rPr lang="en-IN" dirty="0">
                <a:latin typeface="Baskerville Old Face" panose="02020602080505020303" pitchFamily="18" charset="0"/>
              </a:rPr>
              <a:t>Employee_id(Primary key)</a:t>
            </a:r>
          </a:p>
          <a:p>
            <a:pPr marL="285750" indent="-285750">
              <a:buFont typeface="Arial" panose="020B0604020202020204" pitchFamily="34" charset="0"/>
              <a:buChar char="•"/>
            </a:pPr>
            <a:r>
              <a:rPr lang="en-IN" dirty="0">
                <a:latin typeface="Baskerville Old Face" panose="02020602080505020303" pitchFamily="18" charset="0"/>
              </a:rPr>
              <a:t>First_name</a:t>
            </a:r>
          </a:p>
          <a:p>
            <a:pPr marL="285750" indent="-285750">
              <a:buFont typeface="Arial" panose="020B0604020202020204" pitchFamily="34" charset="0"/>
              <a:buChar char="•"/>
            </a:pPr>
            <a:r>
              <a:rPr lang="en-IN" dirty="0">
                <a:latin typeface="Baskerville Old Face" panose="02020602080505020303" pitchFamily="18" charset="0"/>
              </a:rPr>
              <a:t>Last_name</a:t>
            </a:r>
          </a:p>
          <a:p>
            <a:pPr marL="285750" indent="-285750">
              <a:buFont typeface="Arial" panose="020B0604020202020204" pitchFamily="34" charset="0"/>
              <a:buChar char="•"/>
            </a:pPr>
            <a:r>
              <a:rPr lang="en-IN" dirty="0">
                <a:latin typeface="Baskerville Old Face" panose="02020602080505020303" pitchFamily="18" charset="0"/>
              </a:rPr>
              <a:t>Email</a:t>
            </a:r>
          </a:p>
          <a:p>
            <a:pPr marL="285750" indent="-285750">
              <a:buFont typeface="Arial" panose="020B0604020202020204" pitchFamily="34" charset="0"/>
              <a:buChar char="•"/>
            </a:pPr>
            <a:r>
              <a:rPr lang="en-IN" dirty="0">
                <a:latin typeface="Baskerville Old Face" panose="02020602080505020303" pitchFamily="18" charset="0"/>
              </a:rPr>
              <a:t>Phone_number</a:t>
            </a:r>
          </a:p>
          <a:p>
            <a:pPr marL="285750" indent="-285750">
              <a:buFont typeface="Arial" panose="020B0604020202020204" pitchFamily="34" charset="0"/>
              <a:buChar char="•"/>
            </a:pPr>
            <a:r>
              <a:rPr lang="en-IN" dirty="0">
                <a:latin typeface="Baskerville Old Face" panose="02020602080505020303" pitchFamily="18" charset="0"/>
              </a:rPr>
              <a:t>Designation</a:t>
            </a:r>
          </a:p>
          <a:p>
            <a:r>
              <a:rPr lang="en-US" b="0" i="0" dirty="0">
                <a:effectLst/>
                <a:latin typeface="Baskerville Old Face" panose="02020602080505020303" pitchFamily="18" charset="0"/>
              </a:rPr>
              <a:t>By maintaining these attributes within the "Employee" table, we establish a foundation for efficient employee management, ensuring that our team is equipped to provide exceptional customer service, handle inquiries, and facilitate smooth travel arrangements.</a:t>
            </a:r>
            <a:endParaRPr lang="en-IN" dirty="0">
              <a:latin typeface="Baskerville Old Face" panose="02020602080505020303" pitchFamily="18" charset="0"/>
            </a:endParaRPr>
          </a:p>
        </p:txBody>
      </p:sp>
    </p:spTree>
    <p:extLst>
      <p:ext uri="{BB962C8B-B14F-4D97-AF65-F5344CB8AC3E}">
        <p14:creationId xmlns:p14="http://schemas.microsoft.com/office/powerpoint/2010/main" val="1521384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25C42-A356-6606-1EB9-CC3FC422A6DF}"/>
              </a:ext>
            </a:extLst>
          </p:cNvPr>
          <p:cNvSpPr>
            <a:spLocks noGrp="1"/>
          </p:cNvSpPr>
          <p:nvPr>
            <p:ph type="title"/>
          </p:nvPr>
        </p:nvSpPr>
        <p:spPr>
          <a:xfrm>
            <a:off x="609600" y="-304800"/>
            <a:ext cx="7772400" cy="1609344"/>
          </a:xfrm>
        </p:spPr>
        <p:txBody>
          <a:bodyPr>
            <a:normAutofit/>
          </a:bodyPr>
          <a:lstStyle/>
          <a:p>
            <a:pPr algn="ctr"/>
            <a:r>
              <a:rPr lang="en-IN" sz="3200" u="sng" dirty="0"/>
              <a:t>Travel Agents' Table</a:t>
            </a:r>
          </a:p>
        </p:txBody>
      </p:sp>
      <p:sp>
        <p:nvSpPr>
          <p:cNvPr id="5" name="TextBox 4">
            <a:extLst>
              <a:ext uri="{FF2B5EF4-FFF2-40B4-BE49-F238E27FC236}">
                <a16:creationId xmlns:a16="http://schemas.microsoft.com/office/drawing/2014/main" id="{3CB585AE-6690-B490-0FED-517A8DE79E17}"/>
              </a:ext>
            </a:extLst>
          </p:cNvPr>
          <p:cNvSpPr txBox="1"/>
          <p:nvPr/>
        </p:nvSpPr>
        <p:spPr>
          <a:xfrm>
            <a:off x="381000" y="2971800"/>
            <a:ext cx="8523514" cy="3416320"/>
          </a:xfrm>
          <a:prstGeom prst="rect">
            <a:avLst/>
          </a:prstGeom>
          <a:noFill/>
        </p:spPr>
        <p:txBody>
          <a:bodyPr wrap="square" rtlCol="0">
            <a:spAutoFit/>
          </a:bodyPr>
          <a:lstStyle/>
          <a:p>
            <a:r>
              <a:rPr lang="en-IN" dirty="0">
                <a:latin typeface="+mj-lt"/>
              </a:rPr>
              <a:t>Description:</a:t>
            </a:r>
          </a:p>
          <a:p>
            <a:r>
              <a:rPr lang="en-US" b="0" i="0" dirty="0">
                <a:effectLst/>
                <a:latin typeface="Baskerville Old Face" panose="02020602080505020303" pitchFamily="18" charset="0"/>
              </a:rPr>
              <a:t>The “</a:t>
            </a:r>
            <a:r>
              <a:rPr lang="en-US" dirty="0">
                <a:latin typeface="Baskerville Old Face" panose="02020602080505020303" pitchFamily="18" charset="0"/>
              </a:rPr>
              <a:t>Travel Agent’s</a:t>
            </a:r>
            <a:r>
              <a:rPr lang="en-US" b="0" i="0" dirty="0">
                <a:effectLst/>
                <a:latin typeface="Baskerville Old Face" panose="02020602080505020303" pitchFamily="18" charset="0"/>
              </a:rPr>
              <a:t>" table in our travel agency </a:t>
            </a:r>
            <a:r>
              <a:rPr lang="en-IN" dirty="0">
                <a:latin typeface="Baskerville Old Face" panose="02020602080505020303" pitchFamily="18" charset="0"/>
              </a:rPr>
              <a:t>comprises of the following attributes:</a:t>
            </a:r>
          </a:p>
          <a:p>
            <a:pPr marL="285750" indent="-285750">
              <a:buFont typeface="Arial" panose="020B0604020202020204" pitchFamily="34" charset="0"/>
              <a:buChar char="•"/>
            </a:pPr>
            <a:r>
              <a:rPr lang="en-IN" dirty="0" err="1">
                <a:latin typeface="Baskerville Old Face" panose="02020602080505020303" pitchFamily="18" charset="0"/>
              </a:rPr>
              <a:t>Agent_ID</a:t>
            </a:r>
            <a:r>
              <a:rPr lang="en-IN" dirty="0">
                <a:latin typeface="Baskerville Old Face" panose="02020602080505020303" pitchFamily="18" charset="0"/>
              </a:rPr>
              <a:t>(Primary key)</a:t>
            </a:r>
          </a:p>
          <a:p>
            <a:pPr marL="285750" indent="-285750">
              <a:buFont typeface="Arial" panose="020B0604020202020204" pitchFamily="34" charset="0"/>
              <a:buChar char="•"/>
            </a:pPr>
            <a:r>
              <a:rPr lang="en-IN" dirty="0">
                <a:latin typeface="Baskerville Old Face" panose="02020602080505020303" pitchFamily="18" charset="0"/>
              </a:rPr>
              <a:t>First_name</a:t>
            </a:r>
          </a:p>
          <a:p>
            <a:pPr marL="285750" indent="-285750">
              <a:buFont typeface="Arial" panose="020B0604020202020204" pitchFamily="34" charset="0"/>
              <a:buChar char="•"/>
            </a:pPr>
            <a:r>
              <a:rPr lang="en-IN" dirty="0">
                <a:latin typeface="Baskerville Old Face" panose="02020602080505020303" pitchFamily="18" charset="0"/>
              </a:rPr>
              <a:t>Last_name</a:t>
            </a:r>
          </a:p>
          <a:p>
            <a:pPr marL="285750" indent="-285750">
              <a:buFont typeface="Arial" panose="020B0604020202020204" pitchFamily="34" charset="0"/>
              <a:buChar char="•"/>
            </a:pPr>
            <a:r>
              <a:rPr lang="en-IN" dirty="0">
                <a:latin typeface="Baskerville Old Face" panose="02020602080505020303" pitchFamily="18" charset="0"/>
              </a:rPr>
              <a:t>Email</a:t>
            </a:r>
          </a:p>
          <a:p>
            <a:pPr marL="285750" indent="-285750">
              <a:buFont typeface="Arial" panose="020B0604020202020204" pitchFamily="34" charset="0"/>
              <a:buChar char="•"/>
            </a:pPr>
            <a:r>
              <a:rPr lang="en-IN" dirty="0">
                <a:latin typeface="Baskerville Old Face" panose="02020602080505020303" pitchFamily="18" charset="0"/>
              </a:rPr>
              <a:t>Phone_number</a:t>
            </a:r>
          </a:p>
          <a:p>
            <a:endParaRPr lang="en-IN" dirty="0">
              <a:latin typeface="Baskerville Old Face" panose="02020602080505020303" pitchFamily="18" charset="0"/>
            </a:endParaRPr>
          </a:p>
          <a:p>
            <a:r>
              <a:rPr lang="en-US" b="0" i="0" dirty="0">
                <a:effectLst/>
                <a:latin typeface="Baskerville Old Face" panose="02020602080505020303" pitchFamily="18" charset="0"/>
              </a:rPr>
              <a:t>By maintaining these attributes within the "Travel Agents" table, we establish a platform for delivering expert advice, personalized guidance, and top-notch customer service. Our dedicated team of travel agents is equipped to assist customers with their travel plans, offering insights and recommendations to create memorable journeys.</a:t>
            </a:r>
            <a:endParaRPr lang="en-IN" dirty="0">
              <a:latin typeface="Baskerville Old Face" panose="02020602080505020303" pitchFamily="18" charset="0"/>
            </a:endParaRPr>
          </a:p>
        </p:txBody>
      </p:sp>
      <p:pic>
        <p:nvPicPr>
          <p:cNvPr id="3" name="Picture 2">
            <a:extLst>
              <a:ext uri="{FF2B5EF4-FFF2-40B4-BE49-F238E27FC236}">
                <a16:creationId xmlns:a16="http://schemas.microsoft.com/office/drawing/2014/main" id="{450F771D-9E85-58F1-F8D1-352D3B4E1BC5}"/>
              </a:ext>
            </a:extLst>
          </p:cNvPr>
          <p:cNvPicPr>
            <a:picLocks noChangeAspect="1"/>
          </p:cNvPicPr>
          <p:nvPr/>
        </p:nvPicPr>
        <p:blipFill rotWithShape="1">
          <a:blip r:embed="rId2"/>
          <a:srcRect l="22889" t="30223" r="19942" b="47074"/>
          <a:stretch/>
        </p:blipFill>
        <p:spPr>
          <a:xfrm>
            <a:off x="609600" y="1055124"/>
            <a:ext cx="8153400" cy="1706525"/>
          </a:xfrm>
          <a:prstGeom prst="rect">
            <a:avLst/>
          </a:prstGeom>
        </p:spPr>
      </p:pic>
    </p:spTree>
    <p:extLst>
      <p:ext uri="{BB962C8B-B14F-4D97-AF65-F5344CB8AC3E}">
        <p14:creationId xmlns:p14="http://schemas.microsoft.com/office/powerpoint/2010/main" val="3027496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25C42-A356-6606-1EB9-CC3FC422A6DF}"/>
              </a:ext>
            </a:extLst>
          </p:cNvPr>
          <p:cNvSpPr>
            <a:spLocks noGrp="1"/>
          </p:cNvSpPr>
          <p:nvPr>
            <p:ph type="title"/>
          </p:nvPr>
        </p:nvSpPr>
        <p:spPr>
          <a:xfrm>
            <a:off x="609600" y="-304800"/>
            <a:ext cx="7772400" cy="1609344"/>
          </a:xfrm>
        </p:spPr>
        <p:txBody>
          <a:bodyPr>
            <a:normAutofit/>
          </a:bodyPr>
          <a:lstStyle/>
          <a:p>
            <a:pPr algn="ctr"/>
            <a:r>
              <a:rPr lang="en-IN" sz="3200" u="sng" dirty="0">
                <a:solidFill>
                  <a:schemeClr val="accent2">
                    <a:lumMod val="20000"/>
                    <a:lumOff val="80000"/>
                  </a:schemeClr>
                </a:solidFill>
              </a:rPr>
              <a:t>Flights' Table</a:t>
            </a:r>
          </a:p>
        </p:txBody>
      </p:sp>
      <p:sp>
        <p:nvSpPr>
          <p:cNvPr id="5" name="TextBox 4">
            <a:extLst>
              <a:ext uri="{FF2B5EF4-FFF2-40B4-BE49-F238E27FC236}">
                <a16:creationId xmlns:a16="http://schemas.microsoft.com/office/drawing/2014/main" id="{3CB585AE-6690-B490-0FED-517A8DE79E17}"/>
              </a:ext>
            </a:extLst>
          </p:cNvPr>
          <p:cNvSpPr txBox="1"/>
          <p:nvPr/>
        </p:nvSpPr>
        <p:spPr>
          <a:xfrm>
            <a:off x="381000" y="2971800"/>
            <a:ext cx="8523514" cy="4985980"/>
          </a:xfrm>
          <a:prstGeom prst="rect">
            <a:avLst/>
          </a:prstGeom>
          <a:noFill/>
        </p:spPr>
        <p:txBody>
          <a:bodyPr wrap="square" rtlCol="0">
            <a:spAutoFit/>
          </a:bodyPr>
          <a:lstStyle/>
          <a:p>
            <a:r>
              <a:rPr lang="en-IN" dirty="0">
                <a:solidFill>
                  <a:schemeClr val="accent2">
                    <a:lumMod val="20000"/>
                    <a:lumOff val="80000"/>
                  </a:schemeClr>
                </a:solidFill>
                <a:latin typeface="+mj-lt"/>
              </a:rPr>
              <a:t>Description:</a:t>
            </a:r>
          </a:p>
          <a:p>
            <a:r>
              <a:rPr lang="en-US" b="0" i="0" dirty="0">
                <a:solidFill>
                  <a:schemeClr val="accent2">
                    <a:lumMod val="20000"/>
                    <a:lumOff val="80000"/>
                  </a:schemeClr>
                </a:solidFill>
                <a:effectLst/>
                <a:latin typeface="Baskerville Old Face" panose="02020602080505020303" pitchFamily="18" charset="0"/>
              </a:rPr>
              <a:t>The “Flight’</a:t>
            </a:r>
            <a:r>
              <a:rPr lang="en-US" dirty="0">
                <a:solidFill>
                  <a:schemeClr val="accent2">
                    <a:lumMod val="20000"/>
                    <a:lumOff val="80000"/>
                  </a:schemeClr>
                </a:solidFill>
                <a:latin typeface="Baskerville Old Face" panose="02020602080505020303" pitchFamily="18" charset="0"/>
              </a:rPr>
              <a:t>s</a:t>
            </a:r>
            <a:r>
              <a:rPr lang="en-US" b="0" i="0" dirty="0">
                <a:solidFill>
                  <a:schemeClr val="accent2">
                    <a:lumMod val="20000"/>
                    <a:lumOff val="80000"/>
                  </a:schemeClr>
                </a:solidFill>
                <a:effectLst/>
                <a:latin typeface="Baskerville Old Face" panose="02020602080505020303" pitchFamily="18" charset="0"/>
              </a:rPr>
              <a:t>" table in our travel agency </a:t>
            </a:r>
            <a:r>
              <a:rPr lang="en-IN" dirty="0">
                <a:solidFill>
                  <a:schemeClr val="accent2">
                    <a:lumMod val="20000"/>
                    <a:lumOff val="80000"/>
                  </a:schemeClr>
                </a:solidFill>
                <a:latin typeface="Baskerville Old Face" panose="02020602080505020303" pitchFamily="18" charset="0"/>
              </a:rPr>
              <a:t>comprises of the following attributes:</a:t>
            </a:r>
          </a:p>
          <a:p>
            <a:pPr marL="285750" indent="-285750">
              <a:buFont typeface="Arial" panose="020B0604020202020204" pitchFamily="34" charset="0"/>
              <a:buChar char="•"/>
            </a:pPr>
            <a:r>
              <a:rPr lang="en-IN" dirty="0" err="1">
                <a:solidFill>
                  <a:schemeClr val="accent2">
                    <a:lumMod val="20000"/>
                    <a:lumOff val="80000"/>
                  </a:schemeClr>
                </a:solidFill>
                <a:latin typeface="Baskerville Old Face" panose="02020602080505020303" pitchFamily="18" charset="0"/>
              </a:rPr>
              <a:t>Flight_ID</a:t>
            </a:r>
            <a:r>
              <a:rPr lang="en-IN" dirty="0">
                <a:solidFill>
                  <a:schemeClr val="accent2">
                    <a:lumMod val="20000"/>
                    <a:lumOff val="80000"/>
                  </a:schemeClr>
                </a:solidFill>
                <a:latin typeface="Baskerville Old Face" panose="02020602080505020303" pitchFamily="18" charset="0"/>
              </a:rPr>
              <a:t>(Primary key)</a:t>
            </a:r>
          </a:p>
          <a:p>
            <a:pPr marL="285750" indent="-285750">
              <a:buFont typeface="Arial" panose="020B0604020202020204" pitchFamily="34" charset="0"/>
              <a:buChar char="•"/>
            </a:pPr>
            <a:r>
              <a:rPr lang="en-IN" dirty="0" err="1">
                <a:solidFill>
                  <a:schemeClr val="accent2">
                    <a:lumMod val="20000"/>
                    <a:lumOff val="80000"/>
                  </a:schemeClr>
                </a:solidFill>
                <a:latin typeface="Baskerville Old Face" panose="02020602080505020303" pitchFamily="18" charset="0"/>
              </a:rPr>
              <a:t>Flight_number</a:t>
            </a:r>
            <a:endParaRPr lang="en-IN" dirty="0">
              <a:solidFill>
                <a:schemeClr val="accent2">
                  <a:lumMod val="20000"/>
                  <a:lumOff val="80000"/>
                </a:schemeClr>
              </a:solidFill>
              <a:latin typeface="Baskerville Old Face" panose="02020602080505020303" pitchFamily="18" charset="0"/>
            </a:endParaRPr>
          </a:p>
          <a:p>
            <a:pPr marL="285750" indent="-285750">
              <a:buFont typeface="Arial" panose="020B0604020202020204" pitchFamily="34" charset="0"/>
              <a:buChar char="•"/>
            </a:pPr>
            <a:r>
              <a:rPr lang="en-IN" dirty="0" err="1">
                <a:solidFill>
                  <a:schemeClr val="accent2">
                    <a:lumMod val="20000"/>
                    <a:lumOff val="80000"/>
                  </a:schemeClr>
                </a:solidFill>
                <a:latin typeface="Baskerville Old Face" panose="02020602080505020303" pitchFamily="18" charset="0"/>
              </a:rPr>
              <a:t>Departure_Location</a:t>
            </a:r>
            <a:endParaRPr lang="en-IN" dirty="0">
              <a:solidFill>
                <a:schemeClr val="accent2">
                  <a:lumMod val="20000"/>
                  <a:lumOff val="80000"/>
                </a:schemeClr>
              </a:solidFill>
              <a:latin typeface="Baskerville Old Face" panose="02020602080505020303" pitchFamily="18" charset="0"/>
            </a:endParaRPr>
          </a:p>
          <a:p>
            <a:pPr marL="285750" indent="-285750">
              <a:buFont typeface="Arial" panose="020B0604020202020204" pitchFamily="34" charset="0"/>
              <a:buChar char="•"/>
            </a:pPr>
            <a:r>
              <a:rPr lang="en-IN" dirty="0" err="1">
                <a:solidFill>
                  <a:schemeClr val="accent2">
                    <a:lumMod val="20000"/>
                    <a:lumOff val="80000"/>
                  </a:schemeClr>
                </a:solidFill>
                <a:latin typeface="Baskerville Old Face" panose="02020602080505020303" pitchFamily="18" charset="0"/>
              </a:rPr>
              <a:t>Arrival_Location</a:t>
            </a:r>
            <a:endParaRPr lang="en-IN" dirty="0">
              <a:solidFill>
                <a:schemeClr val="accent2">
                  <a:lumMod val="20000"/>
                  <a:lumOff val="80000"/>
                </a:schemeClr>
              </a:solidFill>
              <a:latin typeface="Baskerville Old Face" panose="02020602080505020303" pitchFamily="18" charset="0"/>
            </a:endParaRPr>
          </a:p>
          <a:p>
            <a:pPr marL="285750" indent="-285750">
              <a:buFont typeface="Arial" panose="020B0604020202020204" pitchFamily="34" charset="0"/>
              <a:buChar char="•"/>
            </a:pPr>
            <a:r>
              <a:rPr lang="en-IN" dirty="0" err="1">
                <a:solidFill>
                  <a:schemeClr val="accent2">
                    <a:lumMod val="20000"/>
                    <a:lumOff val="80000"/>
                  </a:schemeClr>
                </a:solidFill>
                <a:latin typeface="Baskerville Old Face" panose="02020602080505020303" pitchFamily="18" charset="0"/>
              </a:rPr>
              <a:t>Departure_Date_Time</a:t>
            </a:r>
            <a:endParaRPr lang="en-IN" dirty="0">
              <a:solidFill>
                <a:schemeClr val="accent2">
                  <a:lumMod val="20000"/>
                  <a:lumOff val="80000"/>
                </a:schemeClr>
              </a:solidFill>
              <a:latin typeface="Baskerville Old Face" panose="02020602080505020303" pitchFamily="18" charset="0"/>
            </a:endParaRPr>
          </a:p>
          <a:p>
            <a:pPr marL="285750" indent="-285750">
              <a:buFont typeface="Arial" panose="020B0604020202020204" pitchFamily="34" charset="0"/>
              <a:buChar char="•"/>
            </a:pPr>
            <a:r>
              <a:rPr lang="en-IN" dirty="0" err="1">
                <a:solidFill>
                  <a:schemeClr val="accent2">
                    <a:lumMod val="20000"/>
                    <a:lumOff val="80000"/>
                  </a:schemeClr>
                </a:solidFill>
                <a:latin typeface="Baskerville Old Face" panose="02020602080505020303" pitchFamily="18" charset="0"/>
              </a:rPr>
              <a:t>Arrival_Date_time</a:t>
            </a:r>
            <a:endParaRPr lang="en-IN" dirty="0">
              <a:solidFill>
                <a:schemeClr val="accent2">
                  <a:lumMod val="20000"/>
                  <a:lumOff val="80000"/>
                </a:schemeClr>
              </a:solidFill>
              <a:latin typeface="Baskerville Old Face" panose="02020602080505020303" pitchFamily="18" charset="0"/>
            </a:endParaRPr>
          </a:p>
          <a:p>
            <a:pPr marL="285750" indent="-285750">
              <a:buFont typeface="Arial" panose="020B0604020202020204" pitchFamily="34" charset="0"/>
              <a:buChar char="•"/>
            </a:pPr>
            <a:r>
              <a:rPr lang="en-IN" dirty="0">
                <a:solidFill>
                  <a:schemeClr val="accent2">
                    <a:lumMod val="20000"/>
                    <a:lumOff val="80000"/>
                  </a:schemeClr>
                </a:solidFill>
                <a:latin typeface="Baskerville Old Face" panose="02020602080505020303" pitchFamily="18" charset="0"/>
              </a:rPr>
              <a:t>Airline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accent2">
                    <a:lumMod val="20000"/>
                    <a:lumOff val="80000"/>
                  </a:schemeClr>
                </a:solidFill>
                <a:effectLst/>
                <a:latin typeface="Söhne"/>
              </a:rPr>
              <a:t>By housing these attributes within the "Flights" table, we create a foundation for efficient flight management, enabling customers to explore flight options, select suitable itineraries, and make informed travel decisions. This data also allows us to facilitate smooth booking processes and provide accurate information to travelers.</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dirty="0">
                <a:ln>
                  <a:noFill/>
                </a:ln>
                <a:solidFill>
                  <a:schemeClr val="accent2">
                    <a:lumMod val="20000"/>
                    <a:lumOff val="80000"/>
                  </a:schemeClr>
                </a:solidFill>
                <a:effectLst/>
              </a:rPr>
            </a:br>
            <a:endParaRPr kumimoji="0" lang="en-US" altLang="en-US" sz="4000" b="0" i="0" u="none" strike="noStrike" cap="none" normalizeH="0" baseline="0" dirty="0">
              <a:ln>
                <a:noFill/>
              </a:ln>
              <a:solidFill>
                <a:schemeClr val="accent2">
                  <a:lumMod val="20000"/>
                  <a:lumOff val="80000"/>
                </a:schemeClr>
              </a:solidFill>
              <a:effectLst/>
              <a:latin typeface="Arial" panose="020B0604020202020204" pitchFamily="34" charset="0"/>
            </a:endParaRPr>
          </a:p>
          <a:p>
            <a:pPr marL="285750" indent="-285750">
              <a:buFont typeface="Arial" panose="020B0604020202020204" pitchFamily="34" charset="0"/>
              <a:buChar char="•"/>
            </a:pPr>
            <a:endParaRPr lang="en-IN" dirty="0">
              <a:latin typeface="Baskerville Old Face" panose="02020602080505020303" pitchFamily="18" charset="0"/>
            </a:endParaRPr>
          </a:p>
          <a:p>
            <a:endParaRPr lang="en-IN" dirty="0">
              <a:latin typeface="Baskerville Old Face" panose="02020602080505020303" pitchFamily="18" charset="0"/>
            </a:endParaRPr>
          </a:p>
        </p:txBody>
      </p:sp>
      <p:pic>
        <p:nvPicPr>
          <p:cNvPr id="4" name="Picture 3">
            <a:extLst>
              <a:ext uri="{FF2B5EF4-FFF2-40B4-BE49-F238E27FC236}">
                <a16:creationId xmlns:a16="http://schemas.microsoft.com/office/drawing/2014/main" id="{1B4A300D-169D-D0D6-2664-928442D6DBC1}"/>
              </a:ext>
            </a:extLst>
          </p:cNvPr>
          <p:cNvPicPr>
            <a:picLocks noChangeAspect="1"/>
          </p:cNvPicPr>
          <p:nvPr/>
        </p:nvPicPr>
        <p:blipFill>
          <a:blip r:embed="rId2"/>
          <a:stretch>
            <a:fillRect/>
          </a:stretch>
        </p:blipFill>
        <p:spPr>
          <a:xfrm>
            <a:off x="302183" y="990600"/>
            <a:ext cx="8602331" cy="1828800"/>
          </a:xfrm>
          <a:prstGeom prst="rect">
            <a:avLst/>
          </a:prstGeom>
        </p:spPr>
      </p:pic>
    </p:spTree>
    <p:extLst>
      <p:ext uri="{BB962C8B-B14F-4D97-AF65-F5344CB8AC3E}">
        <p14:creationId xmlns:p14="http://schemas.microsoft.com/office/powerpoint/2010/main" val="1574179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25C42-A356-6606-1EB9-CC3FC422A6DF}"/>
              </a:ext>
            </a:extLst>
          </p:cNvPr>
          <p:cNvSpPr>
            <a:spLocks noGrp="1"/>
          </p:cNvSpPr>
          <p:nvPr>
            <p:ph type="title"/>
          </p:nvPr>
        </p:nvSpPr>
        <p:spPr>
          <a:xfrm>
            <a:off x="609600" y="-304800"/>
            <a:ext cx="7772400" cy="1609344"/>
          </a:xfrm>
        </p:spPr>
        <p:txBody>
          <a:bodyPr>
            <a:normAutofit/>
          </a:bodyPr>
          <a:lstStyle/>
          <a:p>
            <a:pPr algn="ctr"/>
            <a:r>
              <a:rPr lang="en-IN" sz="3200" b="1" u="sng" dirty="0">
                <a:effectLst/>
                <a:ea typeface="Calibri" panose="020F0502020204030204" pitchFamily="34" charset="0"/>
                <a:cs typeface="Times New Roman" panose="02020603050405020304" pitchFamily="18" charset="0"/>
              </a:rPr>
              <a:t>Destinations</a:t>
            </a:r>
            <a:r>
              <a:rPr lang="en-IN" sz="3200" u="sng" dirty="0"/>
              <a:t>' Table</a:t>
            </a:r>
          </a:p>
        </p:txBody>
      </p:sp>
      <p:sp>
        <p:nvSpPr>
          <p:cNvPr id="5" name="TextBox 4">
            <a:extLst>
              <a:ext uri="{FF2B5EF4-FFF2-40B4-BE49-F238E27FC236}">
                <a16:creationId xmlns:a16="http://schemas.microsoft.com/office/drawing/2014/main" id="{3CB585AE-6690-B490-0FED-517A8DE79E17}"/>
              </a:ext>
            </a:extLst>
          </p:cNvPr>
          <p:cNvSpPr txBox="1"/>
          <p:nvPr/>
        </p:nvSpPr>
        <p:spPr>
          <a:xfrm>
            <a:off x="381000" y="2971800"/>
            <a:ext cx="8523514" cy="3847207"/>
          </a:xfrm>
          <a:prstGeom prst="rect">
            <a:avLst/>
          </a:prstGeom>
          <a:noFill/>
        </p:spPr>
        <p:txBody>
          <a:bodyPr wrap="square" rtlCol="0">
            <a:spAutoFit/>
          </a:bodyPr>
          <a:lstStyle/>
          <a:p>
            <a:r>
              <a:rPr lang="en-IN" dirty="0">
                <a:latin typeface="+mj-lt"/>
              </a:rPr>
              <a:t>Description:</a:t>
            </a:r>
          </a:p>
          <a:p>
            <a:r>
              <a:rPr lang="en-US" b="0" i="0" dirty="0">
                <a:effectLst/>
                <a:latin typeface="Baskerville Old Face" panose="02020602080505020303" pitchFamily="18" charset="0"/>
              </a:rPr>
              <a:t>The “Destination’</a:t>
            </a:r>
            <a:r>
              <a:rPr lang="en-US" dirty="0">
                <a:latin typeface="Baskerville Old Face" panose="02020602080505020303" pitchFamily="18" charset="0"/>
              </a:rPr>
              <a:t>s</a:t>
            </a:r>
            <a:r>
              <a:rPr lang="en-US" b="0" i="0" dirty="0">
                <a:effectLst/>
                <a:latin typeface="Baskerville Old Face" panose="02020602080505020303" pitchFamily="18" charset="0"/>
              </a:rPr>
              <a:t>" table in our travel agency </a:t>
            </a:r>
            <a:r>
              <a:rPr lang="en-IN" dirty="0">
                <a:latin typeface="Baskerville Old Face" panose="02020602080505020303" pitchFamily="18" charset="0"/>
              </a:rPr>
              <a:t>comprises of the following attributes:</a:t>
            </a:r>
          </a:p>
          <a:p>
            <a:pPr marL="285750" indent="-285750">
              <a:buFont typeface="Arial" panose="020B0604020202020204" pitchFamily="34" charset="0"/>
              <a:buChar char="•"/>
            </a:pPr>
            <a:r>
              <a:rPr lang="en-IN" dirty="0" err="1">
                <a:latin typeface="Baskerville Old Face" panose="02020602080505020303" pitchFamily="18" charset="0"/>
              </a:rPr>
              <a:t>Destination_ID</a:t>
            </a:r>
            <a:r>
              <a:rPr lang="en-IN" dirty="0">
                <a:latin typeface="Baskerville Old Face" panose="02020602080505020303" pitchFamily="18" charset="0"/>
              </a:rPr>
              <a:t>(Primary key)</a:t>
            </a:r>
          </a:p>
          <a:p>
            <a:pPr marL="285750" indent="-285750">
              <a:buFont typeface="Arial" panose="020B0604020202020204" pitchFamily="34" charset="0"/>
              <a:buChar char="•"/>
            </a:pPr>
            <a:r>
              <a:rPr lang="en-IN" dirty="0" err="1">
                <a:latin typeface="Baskerville Old Face" panose="02020602080505020303" pitchFamily="18" charset="0"/>
              </a:rPr>
              <a:t>Destination_name</a:t>
            </a:r>
            <a:endParaRPr lang="en-IN" dirty="0">
              <a:latin typeface="Baskerville Old Face" panose="02020602080505020303" pitchFamily="18" charset="0"/>
            </a:endParaRPr>
          </a:p>
          <a:p>
            <a:pPr marL="285750" indent="-285750">
              <a:buFont typeface="Arial" panose="020B0604020202020204" pitchFamily="34" charset="0"/>
              <a:buChar char="•"/>
            </a:pPr>
            <a:r>
              <a:rPr lang="en-IN" dirty="0">
                <a:latin typeface="Baskerville Old Face" panose="02020602080505020303" pitchFamily="18" charset="0"/>
              </a:rPr>
              <a:t>Description</a:t>
            </a:r>
          </a:p>
          <a:p>
            <a:pPr marL="285750" indent="-285750">
              <a:buFont typeface="Arial" panose="020B0604020202020204" pitchFamily="34" charset="0"/>
              <a:buChar char="•"/>
            </a:pPr>
            <a:r>
              <a:rPr lang="en-IN" dirty="0">
                <a:latin typeface="Baskerville Old Face" panose="02020602080505020303" pitchFamily="18" charset="0"/>
              </a:rPr>
              <a:t>Location</a:t>
            </a:r>
          </a:p>
          <a:p>
            <a:pPr marL="285750" indent="-285750">
              <a:buFont typeface="Arial" panose="020B0604020202020204" pitchFamily="34" charset="0"/>
              <a:buChar char="•"/>
            </a:pPr>
            <a:r>
              <a:rPr lang="en-IN" dirty="0" err="1">
                <a:latin typeface="Baskerville Old Face" panose="02020602080505020303" pitchFamily="18" charset="0"/>
              </a:rPr>
              <a:t>Image_url</a:t>
            </a:r>
            <a:endParaRPr lang="en-IN" dirty="0">
              <a:latin typeface="Baskerville Old Face" panose="02020602080505020303" pitchFamily="18" charset="0"/>
            </a:endParaRPr>
          </a:p>
          <a:p>
            <a:endParaRPr lang="en-IN" dirty="0">
              <a:latin typeface="Baskerville Old Face" panose="02020602080505020303" pitchFamily="18" charset="0"/>
            </a:endParaRPr>
          </a:p>
          <a:p>
            <a:r>
              <a:rPr lang="en-US" sz="2000" b="0" i="0" dirty="0">
                <a:effectLst/>
                <a:latin typeface="Baskerville Old Face" panose="02020602080505020303" pitchFamily="18" charset="0"/>
              </a:rPr>
              <a:t>By maintaining these attributes within the "Destinations" table, we create a comprehensive resource for customers to explore and select their desired travel locations. This data empowers customers to make informed decisions based on descriptions, images, and location details, ensuring that their travel experiences are enriched and well-informed</a:t>
            </a:r>
            <a:r>
              <a:rPr lang="en-US" b="0" i="0" dirty="0">
                <a:solidFill>
                  <a:srgbClr val="D1D5DB"/>
                </a:solidFill>
                <a:effectLst/>
                <a:latin typeface="Söhne"/>
              </a:rPr>
              <a:t>.</a:t>
            </a:r>
            <a:endParaRPr lang="en-IN" dirty="0">
              <a:latin typeface="Baskerville Old Face" panose="02020602080505020303" pitchFamily="18" charset="0"/>
            </a:endParaRPr>
          </a:p>
        </p:txBody>
      </p:sp>
      <p:pic>
        <p:nvPicPr>
          <p:cNvPr id="4" name="Picture 3" descr="A screenshot of a computer&#10;&#10;Description automatically generated">
            <a:extLst>
              <a:ext uri="{FF2B5EF4-FFF2-40B4-BE49-F238E27FC236}">
                <a16:creationId xmlns:a16="http://schemas.microsoft.com/office/drawing/2014/main" id="{A3BBE3EB-473B-0760-D5C5-E215239AE310}"/>
              </a:ext>
            </a:extLst>
          </p:cNvPr>
          <p:cNvPicPr>
            <a:picLocks noChangeAspect="1"/>
          </p:cNvPicPr>
          <p:nvPr/>
        </p:nvPicPr>
        <p:blipFill rotWithShape="1">
          <a:blip r:embed="rId2"/>
          <a:srcRect l="23410" t="27879" r="809" b="47474"/>
          <a:stretch/>
        </p:blipFill>
        <p:spPr>
          <a:xfrm>
            <a:off x="120830" y="1035885"/>
            <a:ext cx="8902339" cy="1524000"/>
          </a:xfrm>
          <a:prstGeom prst="rect">
            <a:avLst/>
          </a:prstGeom>
        </p:spPr>
      </p:pic>
    </p:spTree>
    <p:extLst>
      <p:ext uri="{BB962C8B-B14F-4D97-AF65-F5344CB8AC3E}">
        <p14:creationId xmlns:p14="http://schemas.microsoft.com/office/powerpoint/2010/main" val="634161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25C42-A356-6606-1EB9-CC3FC422A6DF}"/>
              </a:ext>
            </a:extLst>
          </p:cNvPr>
          <p:cNvSpPr>
            <a:spLocks noGrp="1"/>
          </p:cNvSpPr>
          <p:nvPr>
            <p:ph type="title"/>
          </p:nvPr>
        </p:nvSpPr>
        <p:spPr>
          <a:xfrm>
            <a:off x="609600" y="-304800"/>
            <a:ext cx="7772400" cy="1609344"/>
          </a:xfrm>
        </p:spPr>
        <p:txBody>
          <a:bodyPr>
            <a:normAutofit/>
          </a:bodyPr>
          <a:lstStyle/>
          <a:p>
            <a:pPr algn="ctr"/>
            <a:r>
              <a:rPr lang="en-IN" sz="3200" u="sng" dirty="0"/>
              <a:t>Packages' Table</a:t>
            </a:r>
          </a:p>
        </p:txBody>
      </p:sp>
      <p:sp>
        <p:nvSpPr>
          <p:cNvPr id="5" name="TextBox 4">
            <a:extLst>
              <a:ext uri="{FF2B5EF4-FFF2-40B4-BE49-F238E27FC236}">
                <a16:creationId xmlns:a16="http://schemas.microsoft.com/office/drawing/2014/main" id="{3CB585AE-6690-B490-0FED-517A8DE79E17}"/>
              </a:ext>
            </a:extLst>
          </p:cNvPr>
          <p:cNvSpPr txBox="1"/>
          <p:nvPr/>
        </p:nvSpPr>
        <p:spPr>
          <a:xfrm>
            <a:off x="381000" y="2971800"/>
            <a:ext cx="8523514" cy="3416320"/>
          </a:xfrm>
          <a:prstGeom prst="rect">
            <a:avLst/>
          </a:prstGeom>
          <a:noFill/>
        </p:spPr>
        <p:txBody>
          <a:bodyPr wrap="square" rtlCol="0">
            <a:spAutoFit/>
          </a:bodyPr>
          <a:lstStyle/>
          <a:p>
            <a:r>
              <a:rPr lang="en-IN" dirty="0">
                <a:latin typeface="+mj-lt"/>
              </a:rPr>
              <a:t>Description:</a:t>
            </a:r>
          </a:p>
          <a:p>
            <a:r>
              <a:rPr lang="en-US" b="0" i="0" dirty="0">
                <a:effectLst/>
                <a:latin typeface="Baskerville Old Face" panose="02020602080505020303" pitchFamily="18" charset="0"/>
              </a:rPr>
              <a:t>The “Package</a:t>
            </a:r>
            <a:r>
              <a:rPr lang="en-US" dirty="0">
                <a:latin typeface="Baskerville Old Face" panose="02020602080505020303" pitchFamily="18" charset="0"/>
              </a:rPr>
              <a:t>’s</a:t>
            </a:r>
            <a:r>
              <a:rPr lang="en-US" b="0" i="0" dirty="0">
                <a:effectLst/>
                <a:latin typeface="Baskerville Old Face" panose="02020602080505020303" pitchFamily="18" charset="0"/>
              </a:rPr>
              <a:t>" table in our travel agency </a:t>
            </a:r>
            <a:r>
              <a:rPr lang="en-IN" dirty="0">
                <a:latin typeface="Baskerville Old Face" panose="02020602080505020303" pitchFamily="18" charset="0"/>
              </a:rPr>
              <a:t>comprises of the following attributes:</a:t>
            </a:r>
          </a:p>
          <a:p>
            <a:pPr marL="285750" indent="-285750">
              <a:buFont typeface="Arial" panose="020B0604020202020204" pitchFamily="34" charset="0"/>
              <a:buChar char="•"/>
            </a:pPr>
            <a:r>
              <a:rPr lang="en-IN" dirty="0" err="1">
                <a:latin typeface="Baskerville Old Face" panose="02020602080505020303" pitchFamily="18" charset="0"/>
              </a:rPr>
              <a:t>Package_ID</a:t>
            </a:r>
            <a:r>
              <a:rPr lang="en-IN" dirty="0">
                <a:latin typeface="Baskerville Old Face" panose="02020602080505020303" pitchFamily="18" charset="0"/>
              </a:rPr>
              <a:t>(Primary key)</a:t>
            </a:r>
          </a:p>
          <a:p>
            <a:pPr marL="285750" indent="-285750">
              <a:buFont typeface="Arial" panose="020B0604020202020204" pitchFamily="34" charset="0"/>
              <a:buChar char="•"/>
            </a:pPr>
            <a:r>
              <a:rPr lang="en-IN" dirty="0" err="1">
                <a:latin typeface="Baskerville Old Face" panose="02020602080505020303" pitchFamily="18" charset="0"/>
              </a:rPr>
              <a:t>Package_name</a:t>
            </a:r>
            <a:endParaRPr lang="en-IN" dirty="0">
              <a:latin typeface="Baskerville Old Face" panose="02020602080505020303" pitchFamily="18" charset="0"/>
            </a:endParaRPr>
          </a:p>
          <a:p>
            <a:pPr marL="285750" indent="-285750">
              <a:buFont typeface="Arial" panose="020B0604020202020204" pitchFamily="34" charset="0"/>
              <a:buChar char="•"/>
            </a:pPr>
            <a:r>
              <a:rPr lang="en-IN" dirty="0">
                <a:latin typeface="Baskerville Old Face" panose="02020602080505020303" pitchFamily="18" charset="0"/>
              </a:rPr>
              <a:t>Description</a:t>
            </a:r>
          </a:p>
          <a:p>
            <a:pPr marL="285750" indent="-285750">
              <a:buFont typeface="Arial" panose="020B0604020202020204" pitchFamily="34" charset="0"/>
              <a:buChar char="•"/>
            </a:pPr>
            <a:r>
              <a:rPr lang="en-IN" dirty="0">
                <a:latin typeface="Baskerville Old Face" panose="02020602080505020303" pitchFamily="18" charset="0"/>
              </a:rPr>
              <a:t>Price</a:t>
            </a:r>
          </a:p>
          <a:p>
            <a:pPr marL="285750" indent="-285750">
              <a:buFont typeface="Arial" panose="020B0604020202020204" pitchFamily="34" charset="0"/>
              <a:buChar char="•"/>
            </a:pPr>
            <a:r>
              <a:rPr lang="en-IN" dirty="0" err="1">
                <a:latin typeface="Baskerville Old Face" panose="02020602080505020303" pitchFamily="18" charset="0"/>
              </a:rPr>
              <a:t>Destination_id</a:t>
            </a:r>
            <a:r>
              <a:rPr lang="en-IN" dirty="0">
                <a:latin typeface="Baskerville Old Face" panose="02020602080505020303" pitchFamily="18" charset="0"/>
              </a:rPr>
              <a:t>(Foreign key)</a:t>
            </a:r>
          </a:p>
          <a:p>
            <a:endParaRPr lang="en-IN" dirty="0">
              <a:latin typeface="Baskerville Old Face" panose="02020602080505020303" pitchFamily="18" charset="0"/>
            </a:endParaRPr>
          </a:p>
          <a:p>
            <a:r>
              <a:rPr lang="en-US" b="0" i="0" dirty="0">
                <a:effectLst/>
                <a:latin typeface="Baskerville Old Face" panose="02020602080505020303" pitchFamily="18" charset="0"/>
              </a:rPr>
              <a:t>By maintaining these attributes within the "Packages" table, we create an organized and accessible repository of travel experiences. This data empowers customers to review package details, compare offerings, and make well-informed decisions based on their preferences, ensuring that their travel plans align with their desires and expectations.</a:t>
            </a:r>
            <a:endParaRPr lang="en-IN" dirty="0">
              <a:latin typeface="Baskerville Old Face" panose="02020602080505020303" pitchFamily="18" charset="0"/>
            </a:endParaRPr>
          </a:p>
        </p:txBody>
      </p:sp>
      <p:pic>
        <p:nvPicPr>
          <p:cNvPr id="4" name="Picture 3">
            <a:extLst>
              <a:ext uri="{FF2B5EF4-FFF2-40B4-BE49-F238E27FC236}">
                <a16:creationId xmlns:a16="http://schemas.microsoft.com/office/drawing/2014/main" id="{10C1422D-6726-04E3-528E-54C8A2C61C66}"/>
              </a:ext>
            </a:extLst>
          </p:cNvPr>
          <p:cNvPicPr>
            <a:picLocks noChangeAspect="1"/>
          </p:cNvPicPr>
          <p:nvPr/>
        </p:nvPicPr>
        <p:blipFill rotWithShape="1">
          <a:blip r:embed="rId2"/>
          <a:srcRect l="25279" t="28276" r="1359" b="48908"/>
          <a:stretch/>
        </p:blipFill>
        <p:spPr>
          <a:xfrm>
            <a:off x="212488" y="1143000"/>
            <a:ext cx="8692026" cy="1448671"/>
          </a:xfrm>
          <a:prstGeom prst="rect">
            <a:avLst/>
          </a:prstGeom>
        </p:spPr>
      </p:pic>
    </p:spTree>
    <p:extLst>
      <p:ext uri="{BB962C8B-B14F-4D97-AF65-F5344CB8AC3E}">
        <p14:creationId xmlns:p14="http://schemas.microsoft.com/office/powerpoint/2010/main" val="3457466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25C42-A356-6606-1EB9-CC3FC422A6DF}"/>
              </a:ext>
            </a:extLst>
          </p:cNvPr>
          <p:cNvSpPr>
            <a:spLocks noGrp="1"/>
          </p:cNvSpPr>
          <p:nvPr>
            <p:ph type="title"/>
          </p:nvPr>
        </p:nvSpPr>
        <p:spPr>
          <a:xfrm>
            <a:off x="609600" y="-304800"/>
            <a:ext cx="7772400" cy="1609344"/>
          </a:xfrm>
        </p:spPr>
        <p:txBody>
          <a:bodyPr>
            <a:normAutofit/>
          </a:bodyPr>
          <a:lstStyle/>
          <a:p>
            <a:pPr algn="ctr"/>
            <a:r>
              <a:rPr lang="en-IN" sz="3200" u="sng" dirty="0">
                <a:solidFill>
                  <a:schemeClr val="accent2">
                    <a:lumMod val="20000"/>
                    <a:lumOff val="80000"/>
                  </a:schemeClr>
                </a:solidFill>
              </a:rPr>
              <a:t>Bookings' Table</a:t>
            </a:r>
          </a:p>
        </p:txBody>
      </p:sp>
      <p:sp>
        <p:nvSpPr>
          <p:cNvPr id="5" name="TextBox 4">
            <a:extLst>
              <a:ext uri="{FF2B5EF4-FFF2-40B4-BE49-F238E27FC236}">
                <a16:creationId xmlns:a16="http://schemas.microsoft.com/office/drawing/2014/main" id="{3CB585AE-6690-B490-0FED-517A8DE79E17}"/>
              </a:ext>
            </a:extLst>
          </p:cNvPr>
          <p:cNvSpPr txBox="1"/>
          <p:nvPr/>
        </p:nvSpPr>
        <p:spPr>
          <a:xfrm>
            <a:off x="381000" y="2971800"/>
            <a:ext cx="8523514" cy="3693319"/>
          </a:xfrm>
          <a:prstGeom prst="rect">
            <a:avLst/>
          </a:prstGeom>
          <a:noFill/>
        </p:spPr>
        <p:txBody>
          <a:bodyPr wrap="square" rtlCol="0">
            <a:spAutoFit/>
          </a:bodyPr>
          <a:lstStyle/>
          <a:p>
            <a:r>
              <a:rPr lang="en-IN" dirty="0">
                <a:solidFill>
                  <a:schemeClr val="accent2">
                    <a:lumMod val="20000"/>
                    <a:lumOff val="80000"/>
                  </a:schemeClr>
                </a:solidFill>
                <a:latin typeface="+mj-lt"/>
              </a:rPr>
              <a:t>Description:</a:t>
            </a:r>
          </a:p>
          <a:p>
            <a:r>
              <a:rPr lang="en-US" b="0" i="0" dirty="0">
                <a:solidFill>
                  <a:schemeClr val="accent2">
                    <a:lumMod val="20000"/>
                    <a:lumOff val="80000"/>
                  </a:schemeClr>
                </a:solidFill>
                <a:effectLst/>
                <a:latin typeface="Baskerville Old Face" panose="02020602080505020303" pitchFamily="18" charset="0"/>
              </a:rPr>
              <a:t>The “Bookings</a:t>
            </a:r>
            <a:r>
              <a:rPr lang="en-US" dirty="0">
                <a:solidFill>
                  <a:schemeClr val="accent2">
                    <a:lumMod val="20000"/>
                    <a:lumOff val="80000"/>
                  </a:schemeClr>
                </a:solidFill>
                <a:latin typeface="Baskerville Old Face" panose="02020602080505020303" pitchFamily="18" charset="0"/>
              </a:rPr>
              <a:t>’</a:t>
            </a:r>
            <a:r>
              <a:rPr lang="en-US" b="0" i="0" dirty="0">
                <a:solidFill>
                  <a:schemeClr val="accent2">
                    <a:lumMod val="20000"/>
                    <a:lumOff val="80000"/>
                  </a:schemeClr>
                </a:solidFill>
                <a:effectLst/>
                <a:latin typeface="Baskerville Old Face" panose="02020602080505020303" pitchFamily="18" charset="0"/>
              </a:rPr>
              <a:t> table in our travel agency </a:t>
            </a:r>
            <a:r>
              <a:rPr lang="en-IN" dirty="0">
                <a:solidFill>
                  <a:schemeClr val="accent2">
                    <a:lumMod val="20000"/>
                    <a:lumOff val="80000"/>
                  </a:schemeClr>
                </a:solidFill>
                <a:latin typeface="Baskerville Old Face" panose="02020602080505020303" pitchFamily="18" charset="0"/>
              </a:rPr>
              <a:t>comprises of the following attributes:</a:t>
            </a:r>
          </a:p>
          <a:p>
            <a:pPr marL="285750" indent="-285750">
              <a:buFont typeface="Arial" panose="020B0604020202020204" pitchFamily="34" charset="0"/>
              <a:buChar char="•"/>
            </a:pPr>
            <a:r>
              <a:rPr lang="en-IN" dirty="0" err="1">
                <a:solidFill>
                  <a:schemeClr val="accent2">
                    <a:lumMod val="20000"/>
                    <a:lumOff val="80000"/>
                  </a:schemeClr>
                </a:solidFill>
                <a:latin typeface="Baskerville Old Face" panose="02020602080505020303" pitchFamily="18" charset="0"/>
              </a:rPr>
              <a:t>Booking_ID</a:t>
            </a:r>
            <a:r>
              <a:rPr lang="en-IN" dirty="0">
                <a:solidFill>
                  <a:schemeClr val="accent2">
                    <a:lumMod val="20000"/>
                    <a:lumOff val="80000"/>
                  </a:schemeClr>
                </a:solidFill>
                <a:latin typeface="Baskerville Old Face" panose="02020602080505020303" pitchFamily="18" charset="0"/>
              </a:rPr>
              <a:t>(Primary key)</a:t>
            </a:r>
          </a:p>
          <a:p>
            <a:pPr marL="285750" indent="-285750">
              <a:buFont typeface="Arial" panose="020B0604020202020204" pitchFamily="34" charset="0"/>
              <a:buChar char="•"/>
            </a:pPr>
            <a:r>
              <a:rPr lang="en-IN" dirty="0" err="1">
                <a:solidFill>
                  <a:schemeClr val="accent2">
                    <a:lumMod val="20000"/>
                    <a:lumOff val="80000"/>
                  </a:schemeClr>
                </a:solidFill>
                <a:latin typeface="Baskerville Old Face" panose="02020602080505020303" pitchFamily="18" charset="0"/>
              </a:rPr>
              <a:t>Customer_ID</a:t>
            </a:r>
            <a:r>
              <a:rPr lang="en-IN" dirty="0">
                <a:solidFill>
                  <a:schemeClr val="bg1"/>
                </a:solidFill>
                <a:latin typeface="Baskerville Old Face" panose="02020602080505020303" pitchFamily="18" charset="0"/>
              </a:rPr>
              <a:t>(Foreign key)</a:t>
            </a:r>
          </a:p>
          <a:p>
            <a:pPr marL="285750" indent="-285750">
              <a:buFont typeface="Arial" panose="020B0604020202020204" pitchFamily="34" charset="0"/>
              <a:buChar char="•"/>
            </a:pPr>
            <a:r>
              <a:rPr lang="en-IN" dirty="0" err="1">
                <a:solidFill>
                  <a:schemeClr val="accent2">
                    <a:lumMod val="20000"/>
                    <a:lumOff val="80000"/>
                  </a:schemeClr>
                </a:solidFill>
                <a:latin typeface="Baskerville Old Face" panose="02020602080505020303" pitchFamily="18" charset="0"/>
              </a:rPr>
              <a:t>Package_ID</a:t>
            </a:r>
            <a:r>
              <a:rPr lang="en-IN" dirty="0">
                <a:solidFill>
                  <a:schemeClr val="accent2">
                    <a:lumMod val="20000"/>
                    <a:lumOff val="80000"/>
                  </a:schemeClr>
                </a:solidFill>
                <a:latin typeface="Baskerville Old Face" panose="02020602080505020303" pitchFamily="18" charset="0"/>
              </a:rPr>
              <a:t> </a:t>
            </a:r>
            <a:r>
              <a:rPr lang="en-IN" dirty="0">
                <a:solidFill>
                  <a:schemeClr val="bg1"/>
                </a:solidFill>
                <a:latin typeface="Baskerville Old Face" panose="02020602080505020303" pitchFamily="18" charset="0"/>
              </a:rPr>
              <a:t>(Foreign key)</a:t>
            </a:r>
          </a:p>
          <a:p>
            <a:pPr marL="285750" indent="-285750">
              <a:buFont typeface="Arial" panose="020B0604020202020204" pitchFamily="34" charset="0"/>
              <a:buChar char="•"/>
            </a:pPr>
            <a:r>
              <a:rPr lang="en-IN" dirty="0" err="1">
                <a:solidFill>
                  <a:schemeClr val="accent2">
                    <a:lumMod val="20000"/>
                    <a:lumOff val="80000"/>
                  </a:schemeClr>
                </a:solidFill>
                <a:latin typeface="Baskerville Old Face" panose="02020602080505020303" pitchFamily="18" charset="0"/>
              </a:rPr>
              <a:t>Booking_Date</a:t>
            </a:r>
            <a:endParaRPr lang="en-IN" dirty="0">
              <a:solidFill>
                <a:schemeClr val="accent2">
                  <a:lumMod val="20000"/>
                  <a:lumOff val="80000"/>
                </a:schemeClr>
              </a:solidFill>
              <a:latin typeface="Baskerville Old Face" panose="02020602080505020303" pitchFamily="18" charset="0"/>
            </a:endParaRPr>
          </a:p>
          <a:p>
            <a:pPr marL="285750" indent="-285750">
              <a:buFont typeface="Arial" panose="020B0604020202020204" pitchFamily="34" charset="0"/>
              <a:buChar char="•"/>
            </a:pPr>
            <a:r>
              <a:rPr lang="en-IN" dirty="0" err="1">
                <a:solidFill>
                  <a:schemeClr val="accent2">
                    <a:lumMod val="20000"/>
                    <a:lumOff val="80000"/>
                  </a:schemeClr>
                </a:solidFill>
                <a:latin typeface="Baskerville Old Face" panose="02020602080505020303" pitchFamily="18" charset="0"/>
              </a:rPr>
              <a:t>Departure_Date</a:t>
            </a:r>
            <a:endParaRPr lang="en-IN" dirty="0">
              <a:solidFill>
                <a:schemeClr val="accent2">
                  <a:lumMod val="20000"/>
                  <a:lumOff val="80000"/>
                </a:schemeClr>
              </a:solidFill>
              <a:latin typeface="Baskerville Old Face" panose="02020602080505020303" pitchFamily="18" charset="0"/>
            </a:endParaRPr>
          </a:p>
          <a:p>
            <a:pPr marL="285750" indent="-285750">
              <a:buFont typeface="Arial" panose="020B0604020202020204" pitchFamily="34" charset="0"/>
              <a:buChar char="•"/>
            </a:pPr>
            <a:r>
              <a:rPr lang="en-IN" dirty="0" err="1">
                <a:solidFill>
                  <a:schemeClr val="accent2">
                    <a:lumMod val="20000"/>
                    <a:lumOff val="80000"/>
                  </a:schemeClr>
                </a:solidFill>
                <a:latin typeface="Baskerville Old Face" panose="02020602080505020303" pitchFamily="18" charset="0"/>
              </a:rPr>
              <a:t>Return_date</a:t>
            </a:r>
            <a:endParaRPr lang="en-IN" dirty="0">
              <a:solidFill>
                <a:schemeClr val="accent2">
                  <a:lumMod val="20000"/>
                  <a:lumOff val="80000"/>
                </a:schemeClr>
              </a:solidFill>
              <a:latin typeface="Baskerville Old Face" panose="02020602080505020303" pitchFamily="18" charset="0"/>
            </a:endParaRPr>
          </a:p>
          <a:p>
            <a:pPr marL="285750" indent="-285750">
              <a:buFont typeface="Arial" panose="020B0604020202020204" pitchFamily="34" charset="0"/>
              <a:buChar char="•"/>
            </a:pPr>
            <a:r>
              <a:rPr lang="en-IN" dirty="0" err="1">
                <a:solidFill>
                  <a:schemeClr val="accent2">
                    <a:lumMod val="20000"/>
                    <a:lumOff val="80000"/>
                  </a:schemeClr>
                </a:solidFill>
                <a:latin typeface="Baskerville Old Face" panose="02020602080505020303" pitchFamily="18" charset="0"/>
              </a:rPr>
              <a:t>Total_amount</a:t>
            </a:r>
            <a:endParaRPr lang="en-IN" dirty="0">
              <a:solidFill>
                <a:schemeClr val="accent2">
                  <a:lumMod val="20000"/>
                  <a:lumOff val="80000"/>
                </a:schemeClr>
              </a:solidFill>
              <a:latin typeface="Baskerville Old Face" panose="02020602080505020303" pitchFamily="18" charset="0"/>
            </a:endParaRPr>
          </a:p>
          <a:p>
            <a:r>
              <a:rPr lang="en-US" b="0" i="0" dirty="0">
                <a:solidFill>
                  <a:srgbClr val="D1D5DB"/>
                </a:solidFill>
                <a:effectLst/>
                <a:latin typeface="Söhne"/>
              </a:rPr>
              <a:t>By housing these attributes within the "Bookings" table, we create a central repository for tracking and managing customer reservations. This data facilitates smooth communication, itinerary planning, and ensures that both customers and staff have a clear overview of travel arrangements.</a:t>
            </a:r>
            <a:endParaRPr lang="en-IN" dirty="0">
              <a:solidFill>
                <a:schemeClr val="accent2">
                  <a:lumMod val="20000"/>
                  <a:lumOff val="80000"/>
                </a:schemeClr>
              </a:solidFill>
              <a:latin typeface="Baskerville Old Face" panose="02020602080505020303" pitchFamily="18" charset="0"/>
            </a:endParaRPr>
          </a:p>
        </p:txBody>
      </p:sp>
      <p:pic>
        <p:nvPicPr>
          <p:cNvPr id="4" name="Picture 3">
            <a:extLst>
              <a:ext uri="{FF2B5EF4-FFF2-40B4-BE49-F238E27FC236}">
                <a16:creationId xmlns:a16="http://schemas.microsoft.com/office/drawing/2014/main" id="{EE750F24-7E7E-774A-7624-36E2E9242A82}"/>
              </a:ext>
            </a:extLst>
          </p:cNvPr>
          <p:cNvPicPr>
            <a:picLocks noChangeAspect="1"/>
          </p:cNvPicPr>
          <p:nvPr/>
        </p:nvPicPr>
        <p:blipFill rotWithShape="1">
          <a:blip r:embed="rId2"/>
          <a:srcRect l="23410" t="29820" r="19422" b="44954"/>
          <a:stretch/>
        </p:blipFill>
        <p:spPr>
          <a:xfrm>
            <a:off x="838200" y="990600"/>
            <a:ext cx="7794171" cy="1812595"/>
          </a:xfrm>
          <a:prstGeom prst="rect">
            <a:avLst/>
          </a:prstGeom>
        </p:spPr>
      </p:pic>
    </p:spTree>
    <p:extLst>
      <p:ext uri="{BB962C8B-B14F-4D97-AF65-F5344CB8AC3E}">
        <p14:creationId xmlns:p14="http://schemas.microsoft.com/office/powerpoint/2010/main" val="3723377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25C42-A356-6606-1EB9-CC3FC422A6DF}"/>
              </a:ext>
            </a:extLst>
          </p:cNvPr>
          <p:cNvSpPr>
            <a:spLocks noGrp="1"/>
          </p:cNvSpPr>
          <p:nvPr>
            <p:ph type="title"/>
          </p:nvPr>
        </p:nvSpPr>
        <p:spPr>
          <a:xfrm>
            <a:off x="609600" y="-304800"/>
            <a:ext cx="7772400" cy="1609344"/>
          </a:xfrm>
        </p:spPr>
        <p:txBody>
          <a:bodyPr>
            <a:normAutofit/>
          </a:bodyPr>
          <a:lstStyle/>
          <a:p>
            <a:pPr algn="ctr"/>
            <a:r>
              <a:rPr lang="en-IN" sz="3200" u="sng" dirty="0">
                <a:solidFill>
                  <a:schemeClr val="accent2">
                    <a:lumMod val="20000"/>
                    <a:lumOff val="80000"/>
                  </a:schemeClr>
                </a:solidFill>
              </a:rPr>
              <a:t>Hotel Reservations' Table</a:t>
            </a:r>
          </a:p>
        </p:txBody>
      </p:sp>
      <p:sp>
        <p:nvSpPr>
          <p:cNvPr id="5" name="TextBox 4">
            <a:extLst>
              <a:ext uri="{FF2B5EF4-FFF2-40B4-BE49-F238E27FC236}">
                <a16:creationId xmlns:a16="http://schemas.microsoft.com/office/drawing/2014/main" id="{3CB585AE-6690-B490-0FED-517A8DE79E17}"/>
              </a:ext>
            </a:extLst>
          </p:cNvPr>
          <p:cNvSpPr txBox="1"/>
          <p:nvPr/>
        </p:nvSpPr>
        <p:spPr>
          <a:xfrm>
            <a:off x="381000" y="2971800"/>
            <a:ext cx="8523514" cy="3584636"/>
          </a:xfrm>
          <a:prstGeom prst="rect">
            <a:avLst/>
          </a:prstGeom>
          <a:noFill/>
        </p:spPr>
        <p:txBody>
          <a:bodyPr wrap="square" rtlCol="0">
            <a:spAutoFit/>
          </a:bodyPr>
          <a:lstStyle/>
          <a:p>
            <a:r>
              <a:rPr lang="en-IN" dirty="0">
                <a:solidFill>
                  <a:schemeClr val="accent2">
                    <a:lumMod val="20000"/>
                    <a:lumOff val="80000"/>
                  </a:schemeClr>
                </a:solidFill>
                <a:latin typeface="+mj-lt"/>
              </a:rPr>
              <a:t>Description:</a:t>
            </a:r>
          </a:p>
          <a:p>
            <a:r>
              <a:rPr lang="en-US" b="0" i="0" dirty="0">
                <a:solidFill>
                  <a:schemeClr val="accent2">
                    <a:lumMod val="20000"/>
                    <a:lumOff val="80000"/>
                  </a:schemeClr>
                </a:solidFill>
                <a:effectLst/>
                <a:latin typeface="Baskerville Old Face" panose="02020602080505020303" pitchFamily="18" charset="0"/>
              </a:rPr>
              <a:t>The “</a:t>
            </a:r>
            <a:r>
              <a:rPr lang="en-US" dirty="0">
                <a:solidFill>
                  <a:schemeClr val="accent2">
                    <a:lumMod val="20000"/>
                    <a:lumOff val="80000"/>
                  </a:schemeClr>
                </a:solidFill>
                <a:latin typeface="Baskerville Old Face" panose="02020602080505020303" pitchFamily="18" charset="0"/>
              </a:rPr>
              <a:t>Hotel Reservations’</a:t>
            </a:r>
            <a:r>
              <a:rPr lang="en-US" b="0" i="0" dirty="0">
                <a:solidFill>
                  <a:schemeClr val="accent2">
                    <a:lumMod val="20000"/>
                    <a:lumOff val="80000"/>
                  </a:schemeClr>
                </a:solidFill>
                <a:effectLst/>
                <a:latin typeface="Baskerville Old Face" panose="02020602080505020303" pitchFamily="18" charset="0"/>
              </a:rPr>
              <a:t> table in our travel agency </a:t>
            </a:r>
            <a:r>
              <a:rPr lang="en-IN" dirty="0">
                <a:solidFill>
                  <a:schemeClr val="accent2">
                    <a:lumMod val="20000"/>
                    <a:lumOff val="80000"/>
                  </a:schemeClr>
                </a:solidFill>
                <a:latin typeface="Baskerville Old Face" panose="02020602080505020303" pitchFamily="18" charset="0"/>
              </a:rPr>
              <a:t>comprises of the following attributes:</a:t>
            </a:r>
          </a:p>
          <a:p>
            <a:pPr marL="285750" indent="-285750">
              <a:lnSpc>
                <a:spcPct val="107000"/>
              </a:lnSpc>
              <a:spcAft>
                <a:spcPts val="800"/>
              </a:spcAft>
              <a:buFont typeface="Arial" panose="020B0604020202020204" pitchFamily="34" charset="0"/>
              <a:buChar char="•"/>
            </a:pPr>
            <a:r>
              <a:rPr lang="en-IN" sz="16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reservation_id</a:t>
            </a:r>
            <a:r>
              <a:rPr lang="en-IN"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lnSpc>
                <a:spcPct val="107000"/>
              </a:lnSpc>
              <a:spcAft>
                <a:spcPts val="800"/>
              </a:spcAft>
              <a:buFont typeface="Arial" panose="020B0604020202020204" pitchFamily="34" charset="0"/>
              <a:buChar char="•"/>
            </a:pPr>
            <a:r>
              <a:rPr lang="en-IN"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16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customer_id</a:t>
            </a:r>
            <a:r>
              <a:rPr lang="en-IN"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lnSpc>
                <a:spcPct val="107000"/>
              </a:lnSpc>
              <a:spcAft>
                <a:spcPts val="800"/>
              </a:spcAft>
              <a:buFont typeface="Arial" panose="020B0604020202020204" pitchFamily="34" charset="0"/>
              <a:buChar char="•"/>
            </a:pPr>
            <a:r>
              <a:rPr lang="en-IN" sz="16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hotel_name</a:t>
            </a:r>
            <a:r>
              <a:rPr lang="en-IN"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lnSpc>
                <a:spcPct val="107000"/>
              </a:lnSpc>
              <a:spcAft>
                <a:spcPts val="800"/>
              </a:spcAft>
              <a:buFont typeface="Arial" panose="020B0604020202020204" pitchFamily="34" charset="0"/>
              <a:buChar char="•"/>
            </a:pPr>
            <a:r>
              <a:rPr lang="en-IN" sz="16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d</a:t>
            </a:r>
            <a:r>
              <a:rPr lang="en-IN" sz="16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estination_id</a:t>
            </a:r>
            <a:r>
              <a:rPr lang="en-IN"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lnSpc>
                <a:spcPct val="107000"/>
              </a:lnSpc>
              <a:spcAft>
                <a:spcPts val="800"/>
              </a:spcAft>
              <a:buFont typeface="Arial" panose="020B0604020202020204" pitchFamily="34" charset="0"/>
              <a:buChar char="•"/>
            </a:pPr>
            <a:r>
              <a:rPr lang="en-IN" sz="16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check_in_date</a:t>
            </a:r>
            <a:r>
              <a:rPr lang="en-IN"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r>
              <a:rPr lang="en-US" b="0" i="0" dirty="0">
                <a:solidFill>
                  <a:srgbClr val="D1D5DB"/>
                </a:solidFill>
                <a:effectLst/>
                <a:latin typeface="Söhne"/>
              </a:rPr>
              <a:t>By maintaining these attributes within the "Hotel Reservations" table, we create a central repository for managing and coordinating hotel stays. This data facilitates smooth guest experiences, efficient planning, and ensures that both customers and hotel staff have accurate and updated information regarding reservations and accommodations</a:t>
            </a:r>
            <a:endParaRPr lang="en-IN" dirty="0">
              <a:solidFill>
                <a:schemeClr val="accent2">
                  <a:lumMod val="20000"/>
                  <a:lumOff val="80000"/>
                </a:schemeClr>
              </a:solidFill>
              <a:latin typeface="Baskerville Old Face" panose="02020602080505020303" pitchFamily="18" charset="0"/>
            </a:endParaRPr>
          </a:p>
        </p:txBody>
      </p:sp>
      <p:pic>
        <p:nvPicPr>
          <p:cNvPr id="3" name="Picture 2">
            <a:extLst>
              <a:ext uri="{FF2B5EF4-FFF2-40B4-BE49-F238E27FC236}">
                <a16:creationId xmlns:a16="http://schemas.microsoft.com/office/drawing/2014/main" id="{E3220317-FC1D-121F-B206-20656DCCF817}"/>
              </a:ext>
            </a:extLst>
          </p:cNvPr>
          <p:cNvPicPr>
            <a:picLocks noChangeAspect="1"/>
          </p:cNvPicPr>
          <p:nvPr/>
        </p:nvPicPr>
        <p:blipFill rotWithShape="1">
          <a:blip r:embed="rId2"/>
          <a:srcRect l="23410" t="29721" r="3467" b="47465"/>
          <a:stretch/>
        </p:blipFill>
        <p:spPr>
          <a:xfrm>
            <a:off x="914400" y="990600"/>
            <a:ext cx="7239000" cy="1745673"/>
          </a:xfrm>
          <a:prstGeom prst="rect">
            <a:avLst/>
          </a:prstGeom>
        </p:spPr>
      </p:pic>
      <p:sp>
        <p:nvSpPr>
          <p:cNvPr id="7" name="TextBox 6">
            <a:extLst>
              <a:ext uri="{FF2B5EF4-FFF2-40B4-BE49-F238E27FC236}">
                <a16:creationId xmlns:a16="http://schemas.microsoft.com/office/drawing/2014/main" id="{9828CE32-9251-E10F-A99B-897E5A42B933}"/>
              </a:ext>
            </a:extLst>
          </p:cNvPr>
          <p:cNvSpPr txBox="1"/>
          <p:nvPr/>
        </p:nvSpPr>
        <p:spPr>
          <a:xfrm>
            <a:off x="3581400" y="3581400"/>
            <a:ext cx="4267200" cy="1806713"/>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sz="16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check_out_date</a:t>
            </a:r>
            <a:r>
              <a:rPr lang="en-IN"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lnSpc>
                <a:spcPct val="107000"/>
              </a:lnSpc>
              <a:spcAft>
                <a:spcPts val="800"/>
              </a:spcAft>
              <a:buFont typeface="Arial" panose="020B0604020202020204" pitchFamily="34" charset="0"/>
              <a:buChar char="•"/>
            </a:pPr>
            <a:r>
              <a:rPr lang="en-IN" sz="16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R</a:t>
            </a:r>
            <a:r>
              <a:rPr lang="en-IN" sz="16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oom_type</a:t>
            </a:r>
            <a:r>
              <a:rPr lang="en-IN"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lnSpc>
                <a:spcPct val="107000"/>
              </a:lnSpc>
              <a:spcAft>
                <a:spcPts val="800"/>
              </a:spcAft>
              <a:buFont typeface="Arial" panose="020B0604020202020204" pitchFamily="34" charset="0"/>
              <a:buChar char="•"/>
            </a:pPr>
            <a:r>
              <a:rPr lang="en-IN"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16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reservation_status</a:t>
            </a:r>
            <a:r>
              <a:rPr lang="en-IN"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lnSpc>
                <a:spcPct val="107000"/>
              </a:lnSpc>
              <a:spcAft>
                <a:spcPts val="800"/>
              </a:spcAft>
              <a:buFont typeface="Arial" panose="020B0604020202020204" pitchFamily="34" charset="0"/>
              <a:buChar char="•"/>
            </a:pPr>
            <a:r>
              <a:rPr lang="en-IN"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16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total_amount</a:t>
            </a:r>
            <a:r>
              <a:rPr lang="en-IN"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lnSpc>
                <a:spcPct val="107000"/>
              </a:lnSpc>
              <a:spcAft>
                <a:spcPts val="800"/>
              </a:spcAft>
              <a:buFont typeface="Arial" panose="020B0604020202020204" pitchFamily="34" charset="0"/>
              <a:buChar char="•"/>
            </a:pPr>
            <a:r>
              <a:rPr lang="en-IN" sz="16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IN" sz="1600"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payment_status</a:t>
            </a:r>
            <a:r>
              <a:rPr lang="en-IN"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en-IN" sz="1600" dirty="0">
              <a:solidFill>
                <a:schemeClr val="bg1"/>
              </a:solidFill>
            </a:endParaRPr>
          </a:p>
        </p:txBody>
      </p:sp>
    </p:spTree>
    <p:extLst>
      <p:ext uri="{BB962C8B-B14F-4D97-AF65-F5344CB8AC3E}">
        <p14:creationId xmlns:p14="http://schemas.microsoft.com/office/powerpoint/2010/main" val="654143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25C42-A356-6606-1EB9-CC3FC422A6DF}"/>
              </a:ext>
            </a:extLst>
          </p:cNvPr>
          <p:cNvSpPr>
            <a:spLocks noGrp="1"/>
          </p:cNvSpPr>
          <p:nvPr>
            <p:ph type="title"/>
          </p:nvPr>
        </p:nvSpPr>
        <p:spPr>
          <a:xfrm>
            <a:off x="609600" y="-304800"/>
            <a:ext cx="7772400" cy="1609344"/>
          </a:xfrm>
        </p:spPr>
        <p:txBody>
          <a:bodyPr>
            <a:normAutofit/>
          </a:bodyPr>
          <a:lstStyle/>
          <a:p>
            <a:pPr algn="ctr"/>
            <a:r>
              <a:rPr lang="en-IN" sz="3200" u="sng" dirty="0"/>
              <a:t>Payments' Table</a:t>
            </a:r>
          </a:p>
        </p:txBody>
      </p:sp>
      <p:sp>
        <p:nvSpPr>
          <p:cNvPr id="5" name="TextBox 4">
            <a:extLst>
              <a:ext uri="{FF2B5EF4-FFF2-40B4-BE49-F238E27FC236}">
                <a16:creationId xmlns:a16="http://schemas.microsoft.com/office/drawing/2014/main" id="{3CB585AE-6690-B490-0FED-517A8DE79E17}"/>
              </a:ext>
            </a:extLst>
          </p:cNvPr>
          <p:cNvSpPr txBox="1"/>
          <p:nvPr/>
        </p:nvSpPr>
        <p:spPr>
          <a:xfrm>
            <a:off x="381000" y="2971800"/>
            <a:ext cx="8523514" cy="2308324"/>
          </a:xfrm>
          <a:prstGeom prst="rect">
            <a:avLst/>
          </a:prstGeom>
          <a:noFill/>
        </p:spPr>
        <p:txBody>
          <a:bodyPr wrap="square" rtlCol="0">
            <a:spAutoFit/>
          </a:bodyPr>
          <a:lstStyle/>
          <a:p>
            <a:r>
              <a:rPr lang="en-IN" dirty="0">
                <a:latin typeface="+mj-lt"/>
              </a:rPr>
              <a:t>Description:</a:t>
            </a:r>
          </a:p>
          <a:p>
            <a:r>
              <a:rPr lang="en-US" b="0" i="0" dirty="0">
                <a:effectLst/>
                <a:latin typeface="Baskerville Old Face" panose="02020602080505020303" pitchFamily="18" charset="0"/>
              </a:rPr>
              <a:t>The “</a:t>
            </a:r>
            <a:r>
              <a:rPr lang="en-US" b="0" i="0" dirty="0" err="1">
                <a:effectLst/>
                <a:latin typeface="Baskerville Old Face" panose="02020602080505020303" pitchFamily="18" charset="0"/>
              </a:rPr>
              <a:t>Payments</a:t>
            </a:r>
            <a:r>
              <a:rPr lang="en-US" dirty="0" err="1">
                <a:latin typeface="Baskerville Old Face" panose="02020602080505020303" pitchFamily="18" charset="0"/>
              </a:rPr>
              <a:t>’s</a:t>
            </a:r>
            <a:r>
              <a:rPr lang="en-US" b="0" i="0" dirty="0">
                <a:effectLst/>
                <a:latin typeface="Baskerville Old Face" panose="02020602080505020303" pitchFamily="18" charset="0"/>
              </a:rPr>
              <a:t>" table in our travel agency </a:t>
            </a:r>
            <a:r>
              <a:rPr lang="en-IN" dirty="0">
                <a:latin typeface="Baskerville Old Face" panose="02020602080505020303" pitchFamily="18" charset="0"/>
              </a:rPr>
              <a:t>comprises of the following attributes:</a:t>
            </a:r>
          </a:p>
          <a:p>
            <a:pPr marL="285750" indent="-285750">
              <a:buFont typeface="Arial" panose="020B0604020202020204" pitchFamily="34" charset="0"/>
              <a:buChar char="•"/>
            </a:pPr>
            <a:r>
              <a:rPr lang="en-IN" dirty="0" err="1">
                <a:latin typeface="Baskerville Old Face" panose="02020602080505020303" pitchFamily="18" charset="0"/>
              </a:rPr>
              <a:t>Payment_ID</a:t>
            </a:r>
            <a:r>
              <a:rPr lang="en-IN" dirty="0">
                <a:latin typeface="Baskerville Old Face" panose="02020602080505020303" pitchFamily="18" charset="0"/>
              </a:rPr>
              <a:t>(Primary key)</a:t>
            </a:r>
          </a:p>
          <a:p>
            <a:pPr marL="285750" indent="-285750">
              <a:buFont typeface="Arial" panose="020B0604020202020204" pitchFamily="34" charset="0"/>
              <a:buChar char="•"/>
            </a:pPr>
            <a:r>
              <a:rPr lang="en-IN" dirty="0">
                <a:latin typeface="Baskerville Old Face" panose="02020602080505020303" pitchFamily="18" charset="0"/>
              </a:rPr>
              <a:t>Booking_ID(Foreign key)</a:t>
            </a:r>
          </a:p>
          <a:p>
            <a:pPr marL="285750" indent="-285750">
              <a:buFont typeface="Arial" panose="020B0604020202020204" pitchFamily="34" charset="0"/>
              <a:buChar char="•"/>
            </a:pPr>
            <a:r>
              <a:rPr lang="en-IN" dirty="0" err="1">
                <a:latin typeface="Baskerville Old Face" panose="02020602080505020303" pitchFamily="18" charset="0"/>
              </a:rPr>
              <a:t>Payment_Date</a:t>
            </a:r>
            <a:endParaRPr lang="en-IN" dirty="0">
              <a:latin typeface="Baskerville Old Face" panose="02020602080505020303" pitchFamily="18" charset="0"/>
            </a:endParaRPr>
          </a:p>
          <a:p>
            <a:pPr marL="285750" indent="-285750">
              <a:buFont typeface="Arial" panose="020B0604020202020204" pitchFamily="34" charset="0"/>
              <a:buChar char="•"/>
            </a:pPr>
            <a:r>
              <a:rPr lang="en-IN" dirty="0" err="1">
                <a:latin typeface="Baskerville Old Face" panose="02020602080505020303" pitchFamily="18" charset="0"/>
              </a:rPr>
              <a:t>Payment_amount</a:t>
            </a:r>
            <a:endParaRPr lang="en-IN" dirty="0">
              <a:latin typeface="Baskerville Old Face" panose="02020602080505020303" pitchFamily="18" charset="0"/>
            </a:endParaRPr>
          </a:p>
          <a:p>
            <a:pPr marL="285750" indent="-285750">
              <a:buFont typeface="Arial" panose="020B0604020202020204" pitchFamily="34" charset="0"/>
              <a:buChar char="•"/>
            </a:pPr>
            <a:r>
              <a:rPr lang="en-IN" dirty="0" err="1">
                <a:latin typeface="Baskerville Old Face" panose="02020602080505020303" pitchFamily="18" charset="0"/>
              </a:rPr>
              <a:t>Phone_method</a:t>
            </a:r>
            <a:endParaRPr lang="en-IN" dirty="0">
              <a:latin typeface="Baskerville Old Face" panose="02020602080505020303" pitchFamily="18" charset="0"/>
            </a:endParaRPr>
          </a:p>
          <a:p>
            <a:endParaRPr lang="en-IN" dirty="0">
              <a:latin typeface="Baskerville Old Face" panose="02020602080505020303" pitchFamily="18" charset="0"/>
            </a:endParaRPr>
          </a:p>
        </p:txBody>
      </p:sp>
      <p:pic>
        <p:nvPicPr>
          <p:cNvPr id="4" name="Picture 3">
            <a:extLst>
              <a:ext uri="{FF2B5EF4-FFF2-40B4-BE49-F238E27FC236}">
                <a16:creationId xmlns:a16="http://schemas.microsoft.com/office/drawing/2014/main" id="{373B5D3A-36BD-EB2C-F98A-BCF21AF397AA}"/>
              </a:ext>
            </a:extLst>
          </p:cNvPr>
          <p:cNvPicPr>
            <a:picLocks noChangeAspect="1"/>
          </p:cNvPicPr>
          <p:nvPr/>
        </p:nvPicPr>
        <p:blipFill rotWithShape="1">
          <a:blip r:embed="rId2"/>
          <a:srcRect l="23410" t="29794" r="32716" b="47474"/>
          <a:stretch/>
        </p:blipFill>
        <p:spPr>
          <a:xfrm>
            <a:off x="1864613" y="1094232"/>
            <a:ext cx="5414774" cy="1476756"/>
          </a:xfrm>
          <a:prstGeom prst="rect">
            <a:avLst/>
          </a:prstGeom>
        </p:spPr>
      </p:pic>
      <p:sp>
        <p:nvSpPr>
          <p:cNvPr id="7" name="TextBox 6">
            <a:extLst>
              <a:ext uri="{FF2B5EF4-FFF2-40B4-BE49-F238E27FC236}">
                <a16:creationId xmlns:a16="http://schemas.microsoft.com/office/drawing/2014/main" id="{20C98E81-C67A-A89A-401F-098087A149B4}"/>
              </a:ext>
            </a:extLst>
          </p:cNvPr>
          <p:cNvSpPr txBox="1"/>
          <p:nvPr/>
        </p:nvSpPr>
        <p:spPr>
          <a:xfrm>
            <a:off x="391886" y="5025104"/>
            <a:ext cx="7990114" cy="1200329"/>
          </a:xfrm>
          <a:prstGeom prst="rect">
            <a:avLst/>
          </a:prstGeom>
          <a:noFill/>
        </p:spPr>
        <p:txBody>
          <a:bodyPr wrap="square">
            <a:spAutoFit/>
          </a:bodyPr>
          <a:lstStyle/>
          <a:p>
            <a:r>
              <a:rPr lang="en-US" b="0" i="0" dirty="0">
                <a:effectLst/>
                <a:latin typeface="Baskerville Old Face" panose="02020602080505020303" pitchFamily="18" charset="0"/>
              </a:rPr>
              <a:t>By maintaining these attributes within the "Payments" table, we establish a structured and comprehensive record of financial interactions. This data ensures that payments are accurately tracked, bookings are properly accounted for, and customers receive transparent and reliable financial information related to their travel arrangements.</a:t>
            </a:r>
            <a:endParaRPr lang="en-IN" dirty="0">
              <a:latin typeface="Baskerville Old Face" panose="02020602080505020303" pitchFamily="18" charset="0"/>
            </a:endParaRPr>
          </a:p>
        </p:txBody>
      </p:sp>
    </p:spTree>
    <p:extLst>
      <p:ext uri="{BB962C8B-B14F-4D97-AF65-F5344CB8AC3E}">
        <p14:creationId xmlns:p14="http://schemas.microsoft.com/office/powerpoint/2010/main" val="1061458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25C42-A356-6606-1EB9-CC3FC422A6DF}"/>
              </a:ext>
            </a:extLst>
          </p:cNvPr>
          <p:cNvSpPr>
            <a:spLocks noGrp="1"/>
          </p:cNvSpPr>
          <p:nvPr>
            <p:ph type="title"/>
          </p:nvPr>
        </p:nvSpPr>
        <p:spPr>
          <a:xfrm>
            <a:off x="609600" y="-304800"/>
            <a:ext cx="7772400" cy="1609344"/>
          </a:xfrm>
        </p:spPr>
        <p:txBody>
          <a:bodyPr>
            <a:normAutofit/>
          </a:bodyPr>
          <a:lstStyle/>
          <a:p>
            <a:pPr algn="ctr"/>
            <a:r>
              <a:rPr lang="en-IN" sz="3200" u="sng" dirty="0"/>
              <a:t>Reviews' Table</a:t>
            </a:r>
          </a:p>
        </p:txBody>
      </p:sp>
      <p:sp>
        <p:nvSpPr>
          <p:cNvPr id="5" name="TextBox 4">
            <a:extLst>
              <a:ext uri="{FF2B5EF4-FFF2-40B4-BE49-F238E27FC236}">
                <a16:creationId xmlns:a16="http://schemas.microsoft.com/office/drawing/2014/main" id="{3CB585AE-6690-B490-0FED-517A8DE79E17}"/>
              </a:ext>
            </a:extLst>
          </p:cNvPr>
          <p:cNvSpPr txBox="1"/>
          <p:nvPr/>
        </p:nvSpPr>
        <p:spPr>
          <a:xfrm>
            <a:off x="381000" y="2971800"/>
            <a:ext cx="8523514" cy="2585323"/>
          </a:xfrm>
          <a:prstGeom prst="rect">
            <a:avLst/>
          </a:prstGeom>
          <a:noFill/>
        </p:spPr>
        <p:txBody>
          <a:bodyPr wrap="square" rtlCol="0">
            <a:spAutoFit/>
          </a:bodyPr>
          <a:lstStyle/>
          <a:p>
            <a:r>
              <a:rPr lang="en-IN" dirty="0">
                <a:latin typeface="+mj-lt"/>
              </a:rPr>
              <a:t>Description:</a:t>
            </a:r>
          </a:p>
          <a:p>
            <a:r>
              <a:rPr lang="en-US" b="0" i="0" dirty="0">
                <a:effectLst/>
                <a:latin typeface="Baskerville Old Face" panose="02020602080505020303" pitchFamily="18" charset="0"/>
              </a:rPr>
              <a:t>The “</a:t>
            </a:r>
            <a:r>
              <a:rPr lang="en-US" dirty="0">
                <a:latin typeface="Baskerville Old Face" panose="02020602080505020303" pitchFamily="18" charset="0"/>
              </a:rPr>
              <a:t>Reviews</a:t>
            </a:r>
            <a:r>
              <a:rPr lang="en-US" b="0" i="0" dirty="0">
                <a:effectLst/>
                <a:latin typeface="Baskerville Old Face" panose="02020602080505020303" pitchFamily="18" charset="0"/>
              </a:rPr>
              <a:t>" table in our travel agency </a:t>
            </a:r>
            <a:r>
              <a:rPr lang="en-IN" dirty="0">
                <a:latin typeface="Baskerville Old Face" panose="02020602080505020303" pitchFamily="18" charset="0"/>
              </a:rPr>
              <a:t>comprises of the following attributes:</a:t>
            </a:r>
          </a:p>
          <a:p>
            <a:pPr marL="285750" indent="-285750">
              <a:buFont typeface="Arial" panose="020B0604020202020204" pitchFamily="34" charset="0"/>
              <a:buChar char="•"/>
            </a:pPr>
            <a:r>
              <a:rPr lang="en-IN" dirty="0" err="1">
                <a:latin typeface="Baskerville Old Face" panose="02020602080505020303" pitchFamily="18" charset="0"/>
              </a:rPr>
              <a:t>Review_ID</a:t>
            </a:r>
            <a:r>
              <a:rPr lang="en-IN" dirty="0">
                <a:latin typeface="Baskerville Old Face" panose="02020602080505020303" pitchFamily="18" charset="0"/>
              </a:rPr>
              <a:t>(Primary key)</a:t>
            </a:r>
          </a:p>
          <a:p>
            <a:pPr marL="285750" indent="-285750">
              <a:buFont typeface="Arial" panose="020B0604020202020204" pitchFamily="34" charset="0"/>
              <a:buChar char="•"/>
            </a:pPr>
            <a:r>
              <a:rPr lang="en-IN" dirty="0" err="1">
                <a:latin typeface="Baskerville Old Face" panose="02020602080505020303" pitchFamily="18" charset="0"/>
              </a:rPr>
              <a:t>Customer_ID</a:t>
            </a:r>
            <a:r>
              <a:rPr lang="en-IN" dirty="0">
                <a:latin typeface="Baskerville Old Face" panose="02020602080505020303" pitchFamily="18" charset="0"/>
              </a:rPr>
              <a:t>(Foreign key)</a:t>
            </a:r>
          </a:p>
          <a:p>
            <a:pPr marL="285750" indent="-285750">
              <a:buFont typeface="Arial" panose="020B0604020202020204" pitchFamily="34" charset="0"/>
              <a:buChar char="•"/>
            </a:pPr>
            <a:r>
              <a:rPr lang="en-IN" dirty="0" err="1">
                <a:latin typeface="Baskerville Old Face" panose="02020602080505020303" pitchFamily="18" charset="0"/>
              </a:rPr>
              <a:t>Destination_id</a:t>
            </a:r>
            <a:r>
              <a:rPr lang="en-IN" dirty="0">
                <a:latin typeface="Baskerville Old Face" panose="02020602080505020303" pitchFamily="18" charset="0"/>
              </a:rPr>
              <a:t>(Foreign key)</a:t>
            </a:r>
          </a:p>
          <a:p>
            <a:pPr marL="285750" indent="-285750">
              <a:buFont typeface="Arial" panose="020B0604020202020204" pitchFamily="34" charset="0"/>
              <a:buChar char="•"/>
            </a:pPr>
            <a:r>
              <a:rPr lang="en-IN" dirty="0">
                <a:latin typeface="Baskerville Old Face" panose="02020602080505020303" pitchFamily="18" charset="0"/>
              </a:rPr>
              <a:t>Rating</a:t>
            </a:r>
          </a:p>
          <a:p>
            <a:pPr marL="285750" indent="-285750">
              <a:buFont typeface="Arial" panose="020B0604020202020204" pitchFamily="34" charset="0"/>
              <a:buChar char="•"/>
            </a:pPr>
            <a:r>
              <a:rPr lang="en-IN" dirty="0" err="1">
                <a:latin typeface="Baskerville Old Face" panose="02020602080505020303" pitchFamily="18" charset="0"/>
              </a:rPr>
              <a:t>Review_text</a:t>
            </a:r>
            <a:endParaRPr lang="en-IN" dirty="0">
              <a:latin typeface="Baskerville Old Face" panose="02020602080505020303" pitchFamily="18" charset="0"/>
            </a:endParaRPr>
          </a:p>
          <a:p>
            <a:pPr marL="285750" indent="-285750">
              <a:buFont typeface="Arial" panose="020B0604020202020204" pitchFamily="34" charset="0"/>
              <a:buChar char="•"/>
            </a:pPr>
            <a:r>
              <a:rPr lang="en-IN" dirty="0" err="1">
                <a:latin typeface="Baskerville Old Face" panose="02020602080505020303" pitchFamily="18" charset="0"/>
              </a:rPr>
              <a:t>Review_date</a:t>
            </a:r>
            <a:endParaRPr lang="en-IN" dirty="0">
              <a:latin typeface="Baskerville Old Face" panose="02020602080505020303" pitchFamily="18" charset="0"/>
            </a:endParaRPr>
          </a:p>
          <a:p>
            <a:endParaRPr lang="en-IN" dirty="0">
              <a:latin typeface="Baskerville Old Face" panose="02020602080505020303" pitchFamily="18" charset="0"/>
            </a:endParaRPr>
          </a:p>
        </p:txBody>
      </p:sp>
      <p:sp>
        <p:nvSpPr>
          <p:cNvPr id="7" name="TextBox 6">
            <a:extLst>
              <a:ext uri="{FF2B5EF4-FFF2-40B4-BE49-F238E27FC236}">
                <a16:creationId xmlns:a16="http://schemas.microsoft.com/office/drawing/2014/main" id="{20C98E81-C67A-A89A-401F-098087A149B4}"/>
              </a:ext>
            </a:extLst>
          </p:cNvPr>
          <p:cNvSpPr txBox="1"/>
          <p:nvPr/>
        </p:nvSpPr>
        <p:spPr>
          <a:xfrm>
            <a:off x="391886" y="5257800"/>
            <a:ext cx="7990114" cy="1477328"/>
          </a:xfrm>
          <a:prstGeom prst="rect">
            <a:avLst/>
          </a:prstGeom>
          <a:noFill/>
        </p:spPr>
        <p:txBody>
          <a:bodyPr wrap="square">
            <a:spAutoFit/>
          </a:bodyPr>
          <a:lstStyle/>
          <a:p>
            <a:r>
              <a:rPr lang="en-US" b="0" i="0" dirty="0">
                <a:effectLst/>
                <a:latin typeface="Söhne"/>
              </a:rPr>
              <a:t>By maintaining these attributes within the "Reviews" table, we create a valuable resource for monitoring customer sentiments and improving services. This data empowers our travel agency to make informed decisions, address concerns, highlight positive experiences, and continuously enhance the quality of our offerings based on the feedback provided by our valued customers.</a:t>
            </a:r>
            <a:endParaRPr lang="en-IN" dirty="0">
              <a:latin typeface="Baskerville Old Face" panose="02020602080505020303" pitchFamily="18" charset="0"/>
            </a:endParaRPr>
          </a:p>
        </p:txBody>
      </p:sp>
      <p:pic>
        <p:nvPicPr>
          <p:cNvPr id="3" name="Picture 2">
            <a:extLst>
              <a:ext uri="{FF2B5EF4-FFF2-40B4-BE49-F238E27FC236}">
                <a16:creationId xmlns:a16="http://schemas.microsoft.com/office/drawing/2014/main" id="{2F93E8AD-1A98-E4F9-E203-09DC06DE497A}"/>
              </a:ext>
            </a:extLst>
          </p:cNvPr>
          <p:cNvPicPr>
            <a:picLocks noChangeAspect="1"/>
          </p:cNvPicPr>
          <p:nvPr/>
        </p:nvPicPr>
        <p:blipFill rotWithShape="1">
          <a:blip r:embed="rId2"/>
          <a:srcRect l="23410" t="29849" r="10115" b="47481"/>
          <a:stretch/>
        </p:blipFill>
        <p:spPr>
          <a:xfrm>
            <a:off x="729622" y="1099287"/>
            <a:ext cx="7532356" cy="1355824"/>
          </a:xfrm>
          <a:prstGeom prst="rect">
            <a:avLst/>
          </a:prstGeom>
        </p:spPr>
      </p:pic>
    </p:spTree>
    <p:extLst>
      <p:ext uri="{BB962C8B-B14F-4D97-AF65-F5344CB8AC3E}">
        <p14:creationId xmlns:p14="http://schemas.microsoft.com/office/powerpoint/2010/main" val="1497726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4808-76E4-1312-3002-2F8F5C9DEB02}"/>
              </a:ext>
            </a:extLst>
          </p:cNvPr>
          <p:cNvSpPr>
            <a:spLocks noGrp="1"/>
          </p:cNvSpPr>
          <p:nvPr>
            <p:ph type="title"/>
          </p:nvPr>
        </p:nvSpPr>
        <p:spPr>
          <a:xfrm>
            <a:off x="685800" y="219456"/>
            <a:ext cx="7772400" cy="1609344"/>
          </a:xfrm>
        </p:spPr>
        <p:txBody>
          <a:bodyPr/>
          <a:lstStyle/>
          <a:p>
            <a:pPr algn="ctr"/>
            <a:r>
              <a:rPr lang="en-IN" u="sng" dirty="0">
                <a:solidFill>
                  <a:schemeClr val="accent2">
                    <a:lumMod val="60000"/>
                    <a:lumOff val="40000"/>
                  </a:schemeClr>
                </a:solidFill>
              </a:rPr>
              <a:t>SQL – Queries </a:t>
            </a:r>
          </a:p>
        </p:txBody>
      </p:sp>
      <p:sp>
        <p:nvSpPr>
          <p:cNvPr id="4" name="TextBox 3">
            <a:extLst>
              <a:ext uri="{FF2B5EF4-FFF2-40B4-BE49-F238E27FC236}">
                <a16:creationId xmlns:a16="http://schemas.microsoft.com/office/drawing/2014/main" id="{55C90909-9D29-75EE-88C3-38646DBA703E}"/>
              </a:ext>
            </a:extLst>
          </p:cNvPr>
          <p:cNvSpPr txBox="1"/>
          <p:nvPr/>
        </p:nvSpPr>
        <p:spPr>
          <a:xfrm>
            <a:off x="685800" y="1676400"/>
            <a:ext cx="8077200" cy="1815882"/>
          </a:xfrm>
          <a:prstGeom prst="rect">
            <a:avLst/>
          </a:prstGeom>
          <a:noFill/>
        </p:spPr>
        <p:txBody>
          <a:bodyPr wrap="square">
            <a:spAutoFit/>
          </a:bodyPr>
          <a:lstStyle/>
          <a:p>
            <a:r>
              <a:rPr lang="en-IN" sz="2000" dirty="0">
                <a:solidFill>
                  <a:schemeClr val="accent2">
                    <a:lumMod val="60000"/>
                    <a:lumOff val="40000"/>
                  </a:schemeClr>
                </a:solidFill>
                <a:latin typeface="+mj-lt"/>
              </a:rPr>
              <a:t>SQL Query 1: Retrieve Customer Details by Email or Phone Number</a:t>
            </a:r>
          </a:p>
          <a:p>
            <a:endParaRPr lang="en-IN" dirty="0"/>
          </a:p>
          <a:p>
            <a:r>
              <a:rPr lang="en-IN" dirty="0">
                <a:solidFill>
                  <a:schemeClr val="bg1"/>
                </a:solidFill>
                <a:latin typeface="Baskerville Old Face" panose="02020602080505020303" pitchFamily="18" charset="0"/>
              </a:rPr>
              <a:t>This query retrieves customer information based on either their email or phone number, allowing efficient search and access to customer details for personalized communication and assistance</a:t>
            </a:r>
            <a:r>
              <a:rPr lang="en-IN" dirty="0"/>
              <a:t>.</a:t>
            </a:r>
          </a:p>
        </p:txBody>
      </p:sp>
      <p:pic>
        <p:nvPicPr>
          <p:cNvPr id="6" name="Picture 5">
            <a:extLst>
              <a:ext uri="{FF2B5EF4-FFF2-40B4-BE49-F238E27FC236}">
                <a16:creationId xmlns:a16="http://schemas.microsoft.com/office/drawing/2014/main" id="{310425C7-F2FA-96AB-4955-36800F86D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3899517"/>
            <a:ext cx="7543800" cy="2099417"/>
          </a:xfrm>
          <a:prstGeom prst="rect">
            <a:avLst/>
          </a:prstGeom>
        </p:spPr>
      </p:pic>
    </p:spTree>
    <p:extLst>
      <p:ext uri="{BB962C8B-B14F-4D97-AF65-F5344CB8AC3E}">
        <p14:creationId xmlns:p14="http://schemas.microsoft.com/office/powerpoint/2010/main" val="2747582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08C336-AFE4-3FF9-31AA-B6675205C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934531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4808-76E4-1312-3002-2F8F5C9DEB02}"/>
              </a:ext>
            </a:extLst>
          </p:cNvPr>
          <p:cNvSpPr>
            <a:spLocks noGrp="1"/>
          </p:cNvSpPr>
          <p:nvPr>
            <p:ph type="title"/>
          </p:nvPr>
        </p:nvSpPr>
        <p:spPr>
          <a:xfrm>
            <a:off x="685800" y="219456"/>
            <a:ext cx="7772400" cy="1609344"/>
          </a:xfrm>
        </p:spPr>
        <p:txBody>
          <a:bodyPr/>
          <a:lstStyle/>
          <a:p>
            <a:pPr algn="ctr"/>
            <a:r>
              <a:rPr lang="en-IN" u="sng" dirty="0">
                <a:solidFill>
                  <a:schemeClr val="accent2">
                    <a:lumMod val="60000"/>
                    <a:lumOff val="40000"/>
                  </a:schemeClr>
                </a:solidFill>
              </a:rPr>
              <a:t>SQL – Queries </a:t>
            </a:r>
          </a:p>
        </p:txBody>
      </p:sp>
      <p:sp>
        <p:nvSpPr>
          <p:cNvPr id="4" name="TextBox 3">
            <a:extLst>
              <a:ext uri="{FF2B5EF4-FFF2-40B4-BE49-F238E27FC236}">
                <a16:creationId xmlns:a16="http://schemas.microsoft.com/office/drawing/2014/main" id="{55C90909-9D29-75EE-88C3-38646DBA703E}"/>
              </a:ext>
            </a:extLst>
          </p:cNvPr>
          <p:cNvSpPr txBox="1"/>
          <p:nvPr/>
        </p:nvSpPr>
        <p:spPr>
          <a:xfrm>
            <a:off x="685800" y="1676400"/>
            <a:ext cx="8077200" cy="2769989"/>
          </a:xfrm>
          <a:prstGeom prst="rect">
            <a:avLst/>
          </a:prstGeom>
          <a:noFill/>
        </p:spPr>
        <p:txBody>
          <a:bodyPr wrap="square">
            <a:spAutoFit/>
          </a:bodyPr>
          <a:lstStyle/>
          <a:p>
            <a:r>
              <a:rPr lang="en-US" sz="2000" dirty="0">
                <a:solidFill>
                  <a:schemeClr val="accent2">
                    <a:lumMod val="60000"/>
                    <a:lumOff val="40000"/>
                  </a:schemeClr>
                </a:solidFill>
                <a:latin typeface="+mj-lt"/>
              </a:rPr>
              <a:t>SQL Query 2: Retrieve Destination Details by Name or Location</a:t>
            </a:r>
          </a:p>
          <a:p>
            <a:endParaRPr lang="en-US" sz="2000" dirty="0">
              <a:solidFill>
                <a:schemeClr val="accent2">
                  <a:lumMod val="60000"/>
                  <a:lumOff val="40000"/>
                </a:schemeClr>
              </a:solidFill>
              <a:latin typeface="+mj-lt"/>
            </a:endParaRPr>
          </a:p>
          <a:p>
            <a:r>
              <a:rPr lang="en-US" sz="2000" dirty="0">
                <a:solidFill>
                  <a:schemeClr val="bg1"/>
                </a:solidFill>
                <a:latin typeface="Baskerville Old Face" panose="02020602080505020303" pitchFamily="18" charset="0"/>
              </a:rPr>
              <a:t>This query fetches destination information based on either the destination name or its geographical location. It enables quick access to destination details for travel planning, package customization, and customer inquiries.</a:t>
            </a:r>
            <a:endParaRPr lang="en-IN" dirty="0">
              <a:solidFill>
                <a:schemeClr val="bg1"/>
              </a:solidFill>
              <a:latin typeface="Baskerville Old Face" panose="02020602080505020303" pitchFamily="18" charset="0"/>
            </a:endParaRPr>
          </a:p>
          <a:p>
            <a:r>
              <a:rPr lang="en-IN" dirty="0">
                <a:solidFill>
                  <a:schemeClr val="bg1"/>
                </a:solidFill>
                <a:latin typeface="Baskerville Old Face" panose="02020602080505020303" pitchFamily="18" charset="0"/>
              </a:rPr>
              <a:t>This query retrieves customer information based on either their email or phone number, allowing efficient search and access to customer details for personalized communication and assistance.</a:t>
            </a:r>
          </a:p>
        </p:txBody>
      </p:sp>
      <p:pic>
        <p:nvPicPr>
          <p:cNvPr id="5" name="Picture 4">
            <a:extLst>
              <a:ext uri="{FF2B5EF4-FFF2-40B4-BE49-F238E27FC236}">
                <a16:creationId xmlns:a16="http://schemas.microsoft.com/office/drawing/2014/main" id="{D721FD4B-6133-C4DB-E04A-E6575F795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4471297"/>
            <a:ext cx="6858000" cy="2189018"/>
          </a:xfrm>
          <a:prstGeom prst="rect">
            <a:avLst/>
          </a:prstGeom>
        </p:spPr>
      </p:pic>
    </p:spTree>
    <p:extLst>
      <p:ext uri="{BB962C8B-B14F-4D97-AF65-F5344CB8AC3E}">
        <p14:creationId xmlns:p14="http://schemas.microsoft.com/office/powerpoint/2010/main" val="3992662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4808-76E4-1312-3002-2F8F5C9DEB02}"/>
              </a:ext>
            </a:extLst>
          </p:cNvPr>
          <p:cNvSpPr>
            <a:spLocks noGrp="1"/>
          </p:cNvSpPr>
          <p:nvPr>
            <p:ph type="title"/>
          </p:nvPr>
        </p:nvSpPr>
        <p:spPr>
          <a:xfrm>
            <a:off x="685800" y="219456"/>
            <a:ext cx="7772400" cy="1609344"/>
          </a:xfrm>
        </p:spPr>
        <p:txBody>
          <a:bodyPr/>
          <a:lstStyle/>
          <a:p>
            <a:pPr algn="ctr"/>
            <a:r>
              <a:rPr lang="en-IN" u="sng" dirty="0">
                <a:solidFill>
                  <a:schemeClr val="accent2">
                    <a:lumMod val="60000"/>
                    <a:lumOff val="40000"/>
                  </a:schemeClr>
                </a:solidFill>
              </a:rPr>
              <a:t>SQL – Queries </a:t>
            </a:r>
          </a:p>
        </p:txBody>
      </p:sp>
      <p:sp>
        <p:nvSpPr>
          <p:cNvPr id="4" name="TextBox 3">
            <a:extLst>
              <a:ext uri="{FF2B5EF4-FFF2-40B4-BE49-F238E27FC236}">
                <a16:creationId xmlns:a16="http://schemas.microsoft.com/office/drawing/2014/main" id="{55C90909-9D29-75EE-88C3-38646DBA703E}"/>
              </a:ext>
            </a:extLst>
          </p:cNvPr>
          <p:cNvSpPr txBox="1"/>
          <p:nvPr/>
        </p:nvSpPr>
        <p:spPr>
          <a:xfrm>
            <a:off x="685800" y="1676400"/>
            <a:ext cx="8077200" cy="1323439"/>
          </a:xfrm>
          <a:prstGeom prst="rect">
            <a:avLst/>
          </a:prstGeom>
          <a:noFill/>
        </p:spPr>
        <p:txBody>
          <a:bodyPr wrap="square">
            <a:spAutoFit/>
          </a:bodyPr>
          <a:lstStyle/>
          <a:p>
            <a:r>
              <a:rPr lang="en-US" sz="2000" dirty="0">
                <a:solidFill>
                  <a:schemeClr val="accent2">
                    <a:lumMod val="60000"/>
                    <a:lumOff val="40000"/>
                  </a:schemeClr>
                </a:solidFill>
                <a:latin typeface="+mj-lt"/>
              </a:rPr>
              <a:t>SQL Query 3: Retrieve Packages within a Price Range</a:t>
            </a:r>
          </a:p>
          <a:p>
            <a:endParaRPr lang="en-US" sz="2000" dirty="0">
              <a:solidFill>
                <a:schemeClr val="accent2">
                  <a:lumMod val="60000"/>
                  <a:lumOff val="40000"/>
                </a:schemeClr>
              </a:solidFill>
              <a:latin typeface="+mj-lt"/>
            </a:endParaRPr>
          </a:p>
          <a:p>
            <a:r>
              <a:rPr lang="en-US" sz="2000" dirty="0">
                <a:solidFill>
                  <a:schemeClr val="bg1"/>
                </a:solidFill>
                <a:latin typeface="Baskerville Old Face" panose="02020602080505020303" pitchFamily="18" charset="0"/>
              </a:rPr>
              <a:t>This query retrieves packages that fall within a specified price range, enabling customers to explore travel options that match their budget and preferences.</a:t>
            </a:r>
            <a:endParaRPr lang="en-IN" dirty="0">
              <a:solidFill>
                <a:schemeClr val="bg1"/>
              </a:solidFill>
              <a:latin typeface="Baskerville Old Face" panose="02020602080505020303" pitchFamily="18" charset="0"/>
            </a:endParaRPr>
          </a:p>
        </p:txBody>
      </p:sp>
      <p:pic>
        <p:nvPicPr>
          <p:cNvPr id="5" name="Picture 4">
            <a:extLst>
              <a:ext uri="{FF2B5EF4-FFF2-40B4-BE49-F238E27FC236}">
                <a16:creationId xmlns:a16="http://schemas.microsoft.com/office/drawing/2014/main" id="{351D8123-DA7C-4D49-79AE-26B565F55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43" y="2999839"/>
            <a:ext cx="8077200" cy="3717704"/>
          </a:xfrm>
          <a:prstGeom prst="rect">
            <a:avLst/>
          </a:prstGeom>
        </p:spPr>
      </p:pic>
    </p:spTree>
    <p:extLst>
      <p:ext uri="{BB962C8B-B14F-4D97-AF65-F5344CB8AC3E}">
        <p14:creationId xmlns:p14="http://schemas.microsoft.com/office/powerpoint/2010/main" val="1251048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4808-76E4-1312-3002-2F8F5C9DEB02}"/>
              </a:ext>
            </a:extLst>
          </p:cNvPr>
          <p:cNvSpPr>
            <a:spLocks noGrp="1"/>
          </p:cNvSpPr>
          <p:nvPr>
            <p:ph type="title"/>
          </p:nvPr>
        </p:nvSpPr>
        <p:spPr>
          <a:xfrm>
            <a:off x="685800" y="219456"/>
            <a:ext cx="7772400" cy="1609344"/>
          </a:xfrm>
        </p:spPr>
        <p:txBody>
          <a:bodyPr/>
          <a:lstStyle/>
          <a:p>
            <a:pPr algn="ctr"/>
            <a:r>
              <a:rPr lang="en-IN" u="sng" dirty="0">
                <a:solidFill>
                  <a:schemeClr val="accent2">
                    <a:lumMod val="60000"/>
                    <a:lumOff val="40000"/>
                  </a:schemeClr>
                </a:solidFill>
              </a:rPr>
              <a:t>SQL – Queries </a:t>
            </a:r>
          </a:p>
        </p:txBody>
      </p:sp>
      <p:sp>
        <p:nvSpPr>
          <p:cNvPr id="4" name="TextBox 3">
            <a:extLst>
              <a:ext uri="{FF2B5EF4-FFF2-40B4-BE49-F238E27FC236}">
                <a16:creationId xmlns:a16="http://schemas.microsoft.com/office/drawing/2014/main" id="{55C90909-9D29-75EE-88C3-38646DBA703E}"/>
              </a:ext>
            </a:extLst>
          </p:cNvPr>
          <p:cNvSpPr txBox="1"/>
          <p:nvPr/>
        </p:nvSpPr>
        <p:spPr>
          <a:xfrm>
            <a:off x="685800" y="1676400"/>
            <a:ext cx="8077200" cy="1631216"/>
          </a:xfrm>
          <a:prstGeom prst="rect">
            <a:avLst/>
          </a:prstGeom>
          <a:noFill/>
        </p:spPr>
        <p:txBody>
          <a:bodyPr wrap="square">
            <a:spAutoFit/>
          </a:bodyPr>
          <a:lstStyle/>
          <a:p>
            <a:r>
              <a:rPr lang="en-US" sz="2000" dirty="0">
                <a:solidFill>
                  <a:schemeClr val="accent2">
                    <a:lumMod val="60000"/>
                    <a:lumOff val="40000"/>
                  </a:schemeClr>
                </a:solidFill>
                <a:latin typeface="+mj-lt"/>
              </a:rPr>
              <a:t>SQL Query 4: Fetch All Payments for a Specific Booking</a:t>
            </a:r>
          </a:p>
          <a:p>
            <a:endParaRPr lang="en-US" sz="2000" dirty="0">
              <a:solidFill>
                <a:schemeClr val="accent2">
                  <a:lumMod val="60000"/>
                  <a:lumOff val="40000"/>
                </a:schemeClr>
              </a:solidFill>
              <a:latin typeface="+mj-lt"/>
            </a:endParaRPr>
          </a:p>
          <a:p>
            <a:r>
              <a:rPr lang="en-US" sz="2000" dirty="0">
                <a:solidFill>
                  <a:schemeClr val="bg1"/>
                </a:solidFill>
                <a:latin typeface="Baskerville Old Face" panose="02020602080505020303" pitchFamily="18" charset="0"/>
              </a:rPr>
              <a:t>This query retrieves all payment transactions associated with a particular booking. It provides a comprehensive overview of financial interactions related to the booking, ensuring transparency and accurate record-keeping.</a:t>
            </a:r>
            <a:endParaRPr lang="en-IN" dirty="0">
              <a:solidFill>
                <a:schemeClr val="bg1"/>
              </a:solidFill>
              <a:latin typeface="Baskerville Old Face" panose="02020602080505020303" pitchFamily="18" charset="0"/>
            </a:endParaRPr>
          </a:p>
        </p:txBody>
      </p:sp>
      <p:pic>
        <p:nvPicPr>
          <p:cNvPr id="8" name="Picture 7">
            <a:extLst>
              <a:ext uri="{FF2B5EF4-FFF2-40B4-BE49-F238E27FC236}">
                <a16:creationId xmlns:a16="http://schemas.microsoft.com/office/drawing/2014/main" id="{5F887C67-A8FD-2B88-621A-45C0FC60F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3810000"/>
            <a:ext cx="6858000" cy="2505075"/>
          </a:xfrm>
          <a:prstGeom prst="rect">
            <a:avLst/>
          </a:prstGeom>
        </p:spPr>
      </p:pic>
    </p:spTree>
    <p:extLst>
      <p:ext uri="{BB962C8B-B14F-4D97-AF65-F5344CB8AC3E}">
        <p14:creationId xmlns:p14="http://schemas.microsoft.com/office/powerpoint/2010/main" val="1453916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4808-76E4-1312-3002-2F8F5C9DEB02}"/>
              </a:ext>
            </a:extLst>
          </p:cNvPr>
          <p:cNvSpPr>
            <a:spLocks noGrp="1"/>
          </p:cNvSpPr>
          <p:nvPr>
            <p:ph type="title"/>
          </p:nvPr>
        </p:nvSpPr>
        <p:spPr>
          <a:xfrm>
            <a:off x="685800" y="-76200"/>
            <a:ext cx="7772400" cy="1609344"/>
          </a:xfrm>
        </p:spPr>
        <p:txBody>
          <a:bodyPr/>
          <a:lstStyle/>
          <a:p>
            <a:pPr algn="ctr"/>
            <a:r>
              <a:rPr lang="en-IN" u="sng" dirty="0">
                <a:solidFill>
                  <a:schemeClr val="accent2">
                    <a:lumMod val="60000"/>
                    <a:lumOff val="40000"/>
                  </a:schemeClr>
                </a:solidFill>
              </a:rPr>
              <a:t>SQL – Queries </a:t>
            </a:r>
          </a:p>
        </p:txBody>
      </p:sp>
      <p:sp>
        <p:nvSpPr>
          <p:cNvPr id="4" name="TextBox 3">
            <a:extLst>
              <a:ext uri="{FF2B5EF4-FFF2-40B4-BE49-F238E27FC236}">
                <a16:creationId xmlns:a16="http://schemas.microsoft.com/office/drawing/2014/main" id="{55C90909-9D29-75EE-88C3-38646DBA703E}"/>
              </a:ext>
            </a:extLst>
          </p:cNvPr>
          <p:cNvSpPr txBox="1"/>
          <p:nvPr/>
        </p:nvSpPr>
        <p:spPr>
          <a:xfrm>
            <a:off x="685800" y="1188184"/>
            <a:ext cx="8077200" cy="1631216"/>
          </a:xfrm>
          <a:prstGeom prst="rect">
            <a:avLst/>
          </a:prstGeom>
          <a:noFill/>
        </p:spPr>
        <p:txBody>
          <a:bodyPr wrap="square">
            <a:spAutoFit/>
          </a:bodyPr>
          <a:lstStyle/>
          <a:p>
            <a:r>
              <a:rPr lang="en-US" sz="2000" dirty="0">
                <a:solidFill>
                  <a:schemeClr val="accent2">
                    <a:lumMod val="60000"/>
                    <a:lumOff val="40000"/>
                  </a:schemeClr>
                </a:solidFill>
                <a:latin typeface="+mj-lt"/>
              </a:rPr>
              <a:t>SQL Query 5: Retrieve Employee Details by Position</a:t>
            </a:r>
          </a:p>
          <a:p>
            <a:endParaRPr lang="en-US" sz="2000" dirty="0">
              <a:solidFill>
                <a:schemeClr val="accent2">
                  <a:lumMod val="60000"/>
                  <a:lumOff val="40000"/>
                </a:schemeClr>
              </a:solidFill>
              <a:latin typeface="+mj-lt"/>
            </a:endParaRPr>
          </a:p>
          <a:p>
            <a:r>
              <a:rPr lang="en-US" sz="2000" dirty="0">
                <a:solidFill>
                  <a:schemeClr val="bg1"/>
                </a:solidFill>
                <a:latin typeface="Baskerville Old Face" panose="02020602080505020303" pitchFamily="18" charset="0"/>
              </a:rPr>
              <a:t>This query retrieves employee information based on their assigned position, allowing easy access to details of employees holding specific roles within the travel agency's workforce.</a:t>
            </a:r>
            <a:endParaRPr lang="en-IN" dirty="0">
              <a:solidFill>
                <a:schemeClr val="bg1"/>
              </a:solidFill>
              <a:latin typeface="Baskerville Old Face" panose="02020602080505020303" pitchFamily="18" charset="0"/>
            </a:endParaRPr>
          </a:p>
        </p:txBody>
      </p:sp>
      <p:pic>
        <p:nvPicPr>
          <p:cNvPr id="5" name="Picture 4">
            <a:extLst>
              <a:ext uri="{FF2B5EF4-FFF2-40B4-BE49-F238E27FC236}">
                <a16:creationId xmlns:a16="http://schemas.microsoft.com/office/drawing/2014/main" id="{5C67EA86-F273-D9C0-23A4-BAAA30F701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896632"/>
            <a:ext cx="6691313" cy="3732668"/>
          </a:xfrm>
          <a:prstGeom prst="rect">
            <a:avLst/>
          </a:prstGeom>
        </p:spPr>
      </p:pic>
    </p:spTree>
    <p:extLst>
      <p:ext uri="{BB962C8B-B14F-4D97-AF65-F5344CB8AC3E}">
        <p14:creationId xmlns:p14="http://schemas.microsoft.com/office/powerpoint/2010/main" val="494388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4808-76E4-1312-3002-2F8F5C9DEB02}"/>
              </a:ext>
            </a:extLst>
          </p:cNvPr>
          <p:cNvSpPr>
            <a:spLocks noGrp="1"/>
          </p:cNvSpPr>
          <p:nvPr>
            <p:ph type="title"/>
          </p:nvPr>
        </p:nvSpPr>
        <p:spPr>
          <a:xfrm>
            <a:off x="685800" y="219456"/>
            <a:ext cx="7772400" cy="1609344"/>
          </a:xfrm>
        </p:spPr>
        <p:txBody>
          <a:bodyPr/>
          <a:lstStyle/>
          <a:p>
            <a:pPr algn="ctr"/>
            <a:r>
              <a:rPr lang="en-IN" u="sng" dirty="0">
                <a:solidFill>
                  <a:schemeClr val="accent2">
                    <a:lumMod val="60000"/>
                    <a:lumOff val="40000"/>
                  </a:schemeClr>
                </a:solidFill>
              </a:rPr>
              <a:t>SQL – Queries </a:t>
            </a:r>
          </a:p>
        </p:txBody>
      </p:sp>
      <p:sp>
        <p:nvSpPr>
          <p:cNvPr id="4" name="TextBox 3">
            <a:extLst>
              <a:ext uri="{FF2B5EF4-FFF2-40B4-BE49-F238E27FC236}">
                <a16:creationId xmlns:a16="http://schemas.microsoft.com/office/drawing/2014/main" id="{55C90909-9D29-75EE-88C3-38646DBA703E}"/>
              </a:ext>
            </a:extLst>
          </p:cNvPr>
          <p:cNvSpPr txBox="1"/>
          <p:nvPr/>
        </p:nvSpPr>
        <p:spPr>
          <a:xfrm>
            <a:off x="685800" y="1676400"/>
            <a:ext cx="8077200" cy="1631216"/>
          </a:xfrm>
          <a:prstGeom prst="rect">
            <a:avLst/>
          </a:prstGeom>
          <a:noFill/>
        </p:spPr>
        <p:txBody>
          <a:bodyPr wrap="square">
            <a:spAutoFit/>
          </a:bodyPr>
          <a:lstStyle/>
          <a:p>
            <a:r>
              <a:rPr lang="en-US" sz="2000" dirty="0">
                <a:solidFill>
                  <a:schemeClr val="accent2">
                    <a:lumMod val="60000"/>
                    <a:lumOff val="40000"/>
                  </a:schemeClr>
                </a:solidFill>
                <a:latin typeface="+mj-lt"/>
              </a:rPr>
              <a:t>SQL Query 6: Fetch Flights by Airline</a:t>
            </a:r>
          </a:p>
          <a:p>
            <a:endParaRPr lang="en-US" sz="2000" dirty="0">
              <a:solidFill>
                <a:schemeClr val="bg1"/>
              </a:solidFill>
              <a:latin typeface="Baskerville Old Face" panose="02020602080505020303" pitchFamily="18" charset="0"/>
            </a:endParaRPr>
          </a:p>
          <a:p>
            <a:r>
              <a:rPr lang="en-US" sz="2000" dirty="0">
                <a:solidFill>
                  <a:schemeClr val="bg1"/>
                </a:solidFill>
                <a:latin typeface="Baskerville Old Face" panose="02020602080505020303" pitchFamily="18" charset="0"/>
              </a:rPr>
              <a:t>This query retrieves flight information based on the specified airline, enabling customers and staff to access flight details operated by a particular airline for travel planning and booking purposes..</a:t>
            </a:r>
            <a:endParaRPr lang="en-IN" dirty="0">
              <a:solidFill>
                <a:schemeClr val="bg1"/>
              </a:solidFill>
              <a:latin typeface="Baskerville Old Face" panose="02020602080505020303" pitchFamily="18" charset="0"/>
            </a:endParaRPr>
          </a:p>
        </p:txBody>
      </p:sp>
      <p:pic>
        <p:nvPicPr>
          <p:cNvPr id="5" name="Picture 4">
            <a:extLst>
              <a:ext uri="{FF2B5EF4-FFF2-40B4-BE49-F238E27FC236}">
                <a16:creationId xmlns:a16="http://schemas.microsoft.com/office/drawing/2014/main" id="{6C761C26-6481-90D5-9DB7-DCEC1FC91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496" y="3657600"/>
            <a:ext cx="8437925" cy="2494757"/>
          </a:xfrm>
          <a:prstGeom prst="rect">
            <a:avLst/>
          </a:prstGeom>
        </p:spPr>
      </p:pic>
    </p:spTree>
    <p:extLst>
      <p:ext uri="{BB962C8B-B14F-4D97-AF65-F5344CB8AC3E}">
        <p14:creationId xmlns:p14="http://schemas.microsoft.com/office/powerpoint/2010/main" val="1860414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4808-76E4-1312-3002-2F8F5C9DEB02}"/>
              </a:ext>
            </a:extLst>
          </p:cNvPr>
          <p:cNvSpPr>
            <a:spLocks noGrp="1"/>
          </p:cNvSpPr>
          <p:nvPr>
            <p:ph type="title"/>
          </p:nvPr>
        </p:nvSpPr>
        <p:spPr>
          <a:xfrm>
            <a:off x="685800" y="219456"/>
            <a:ext cx="7772400" cy="1609344"/>
          </a:xfrm>
        </p:spPr>
        <p:txBody>
          <a:bodyPr/>
          <a:lstStyle/>
          <a:p>
            <a:pPr algn="ctr"/>
            <a:r>
              <a:rPr lang="en-IN" u="sng" dirty="0">
                <a:solidFill>
                  <a:schemeClr val="accent2">
                    <a:lumMod val="60000"/>
                    <a:lumOff val="40000"/>
                  </a:schemeClr>
                </a:solidFill>
              </a:rPr>
              <a:t>SQL – Queries </a:t>
            </a:r>
          </a:p>
        </p:txBody>
      </p:sp>
      <p:sp>
        <p:nvSpPr>
          <p:cNvPr id="4" name="TextBox 3">
            <a:extLst>
              <a:ext uri="{FF2B5EF4-FFF2-40B4-BE49-F238E27FC236}">
                <a16:creationId xmlns:a16="http://schemas.microsoft.com/office/drawing/2014/main" id="{55C90909-9D29-75EE-88C3-38646DBA703E}"/>
              </a:ext>
            </a:extLst>
          </p:cNvPr>
          <p:cNvSpPr txBox="1"/>
          <p:nvPr/>
        </p:nvSpPr>
        <p:spPr>
          <a:xfrm>
            <a:off x="685800" y="1676400"/>
            <a:ext cx="8077200" cy="1631216"/>
          </a:xfrm>
          <a:prstGeom prst="rect">
            <a:avLst/>
          </a:prstGeom>
          <a:noFill/>
        </p:spPr>
        <p:txBody>
          <a:bodyPr wrap="square">
            <a:spAutoFit/>
          </a:bodyPr>
          <a:lstStyle/>
          <a:p>
            <a:r>
              <a:rPr lang="en-US" sz="2000" dirty="0">
                <a:solidFill>
                  <a:schemeClr val="accent2">
                    <a:lumMod val="60000"/>
                    <a:lumOff val="40000"/>
                  </a:schemeClr>
                </a:solidFill>
                <a:latin typeface="+mj-lt"/>
              </a:rPr>
              <a:t>SQL Query 7: Get Reservations within a Date Range</a:t>
            </a:r>
          </a:p>
          <a:p>
            <a:endParaRPr lang="en-US" sz="2000" dirty="0">
              <a:solidFill>
                <a:schemeClr val="accent2">
                  <a:lumMod val="60000"/>
                  <a:lumOff val="40000"/>
                </a:schemeClr>
              </a:solidFill>
              <a:latin typeface="+mj-lt"/>
            </a:endParaRPr>
          </a:p>
          <a:p>
            <a:r>
              <a:rPr lang="en-US" sz="2000" dirty="0">
                <a:solidFill>
                  <a:schemeClr val="bg1"/>
                </a:solidFill>
                <a:latin typeface="Baskerville Old Face" panose="02020602080505020303" pitchFamily="18" charset="0"/>
              </a:rPr>
              <a:t>This query retrieves reservations made within a specified date range, facilitating the identification of bookings scheduled within a particular time frame for efficient management and planning.</a:t>
            </a:r>
            <a:endParaRPr lang="en-IN" dirty="0">
              <a:solidFill>
                <a:schemeClr val="bg1"/>
              </a:solidFill>
              <a:latin typeface="Baskerville Old Face" panose="02020602080505020303" pitchFamily="18" charset="0"/>
            </a:endParaRPr>
          </a:p>
        </p:txBody>
      </p:sp>
      <p:pic>
        <p:nvPicPr>
          <p:cNvPr id="6" name="Picture 5">
            <a:extLst>
              <a:ext uri="{FF2B5EF4-FFF2-40B4-BE49-F238E27FC236}">
                <a16:creationId xmlns:a16="http://schemas.microsoft.com/office/drawing/2014/main" id="{9ED3A029-6D37-295D-4444-8CDCF2238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3739559"/>
            <a:ext cx="8610600" cy="2579283"/>
          </a:xfrm>
          <a:prstGeom prst="rect">
            <a:avLst/>
          </a:prstGeom>
        </p:spPr>
      </p:pic>
    </p:spTree>
    <p:extLst>
      <p:ext uri="{BB962C8B-B14F-4D97-AF65-F5344CB8AC3E}">
        <p14:creationId xmlns:p14="http://schemas.microsoft.com/office/powerpoint/2010/main" val="2077399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4808-76E4-1312-3002-2F8F5C9DEB02}"/>
              </a:ext>
            </a:extLst>
          </p:cNvPr>
          <p:cNvSpPr>
            <a:spLocks noGrp="1"/>
          </p:cNvSpPr>
          <p:nvPr>
            <p:ph type="title"/>
          </p:nvPr>
        </p:nvSpPr>
        <p:spPr>
          <a:xfrm>
            <a:off x="685800" y="-381000"/>
            <a:ext cx="7772400" cy="1609344"/>
          </a:xfrm>
        </p:spPr>
        <p:txBody>
          <a:bodyPr/>
          <a:lstStyle/>
          <a:p>
            <a:pPr algn="ctr"/>
            <a:r>
              <a:rPr lang="en-IN" u="sng" dirty="0">
                <a:solidFill>
                  <a:schemeClr val="accent2">
                    <a:lumMod val="60000"/>
                    <a:lumOff val="40000"/>
                  </a:schemeClr>
                </a:solidFill>
              </a:rPr>
              <a:t>SQL – Queries </a:t>
            </a:r>
          </a:p>
        </p:txBody>
      </p:sp>
      <p:sp>
        <p:nvSpPr>
          <p:cNvPr id="4" name="TextBox 3">
            <a:extLst>
              <a:ext uri="{FF2B5EF4-FFF2-40B4-BE49-F238E27FC236}">
                <a16:creationId xmlns:a16="http://schemas.microsoft.com/office/drawing/2014/main" id="{55C90909-9D29-75EE-88C3-38646DBA703E}"/>
              </a:ext>
            </a:extLst>
          </p:cNvPr>
          <p:cNvSpPr txBox="1"/>
          <p:nvPr/>
        </p:nvSpPr>
        <p:spPr>
          <a:xfrm>
            <a:off x="707571" y="838200"/>
            <a:ext cx="8077200" cy="3046988"/>
          </a:xfrm>
          <a:prstGeom prst="rect">
            <a:avLst/>
          </a:prstGeom>
          <a:noFill/>
        </p:spPr>
        <p:txBody>
          <a:bodyPr wrap="square">
            <a:spAutoFit/>
          </a:bodyPr>
          <a:lstStyle/>
          <a:p>
            <a:r>
              <a:rPr lang="en-US" sz="2000" dirty="0">
                <a:solidFill>
                  <a:schemeClr val="accent2">
                    <a:lumMod val="60000"/>
                    <a:lumOff val="40000"/>
                  </a:schemeClr>
                </a:solidFill>
                <a:latin typeface="+mj-lt"/>
              </a:rPr>
              <a:t>SQL Query 8: Get Bookings and Associated Package Details for a Specific Customer</a:t>
            </a:r>
          </a:p>
          <a:p>
            <a:endParaRPr lang="en-US" sz="2000" dirty="0">
              <a:solidFill>
                <a:schemeClr val="accent2">
                  <a:lumMod val="60000"/>
                  <a:lumOff val="40000"/>
                </a:schemeClr>
              </a:solidFill>
              <a:latin typeface="+mj-lt"/>
            </a:endParaRPr>
          </a:p>
          <a:p>
            <a:r>
              <a:rPr lang="en-US" sz="2000" dirty="0">
                <a:solidFill>
                  <a:schemeClr val="bg1"/>
                </a:solidFill>
                <a:latin typeface="Baskerville Old Face" panose="02020602080505020303" pitchFamily="18" charset="0"/>
              </a:rPr>
              <a:t>This query retrieves all bookings made by a particular customer, including the details of the associated packages. It offers a comprehensive view of the customer's travel history and the packages they've chosen for their trips.</a:t>
            </a:r>
          </a:p>
          <a:p>
            <a:r>
              <a:rPr lang="en-US" b="0" i="0" dirty="0">
                <a:solidFill>
                  <a:srgbClr val="D1D5DB"/>
                </a:solidFill>
                <a:effectLst/>
                <a:latin typeface="Söhne"/>
              </a:rPr>
              <a:t>In this case, the query is retrieving booking information along with associated package details for a specific customer. The "JOIN" is performed between the "bookings" table and the "packages" table based on the common column "</a:t>
            </a:r>
            <a:r>
              <a:rPr lang="en-US" b="0" i="0" dirty="0" err="1">
                <a:solidFill>
                  <a:srgbClr val="D1D5DB"/>
                </a:solidFill>
                <a:effectLst/>
                <a:latin typeface="Söhne"/>
              </a:rPr>
              <a:t>package_id</a:t>
            </a:r>
            <a:r>
              <a:rPr lang="en-US" b="0" i="0" dirty="0">
                <a:solidFill>
                  <a:srgbClr val="D1D5DB"/>
                </a:solidFill>
                <a:effectLst/>
                <a:latin typeface="Söhne"/>
              </a:rPr>
              <a:t>".</a:t>
            </a:r>
            <a:endParaRPr lang="en-IN" dirty="0">
              <a:solidFill>
                <a:schemeClr val="bg1"/>
              </a:solidFill>
              <a:latin typeface="Baskerville Old Face" panose="02020602080505020303" pitchFamily="18" charset="0"/>
            </a:endParaRPr>
          </a:p>
        </p:txBody>
      </p:sp>
      <p:pic>
        <p:nvPicPr>
          <p:cNvPr id="5" name="Picture 4">
            <a:extLst>
              <a:ext uri="{FF2B5EF4-FFF2-40B4-BE49-F238E27FC236}">
                <a16:creationId xmlns:a16="http://schemas.microsoft.com/office/drawing/2014/main" id="{1792D5D5-541A-8501-5EB9-7D93E6A94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71" y="3885188"/>
            <a:ext cx="8001000" cy="2815166"/>
          </a:xfrm>
          <a:prstGeom prst="rect">
            <a:avLst/>
          </a:prstGeom>
        </p:spPr>
      </p:pic>
    </p:spTree>
    <p:extLst>
      <p:ext uri="{BB962C8B-B14F-4D97-AF65-F5344CB8AC3E}">
        <p14:creationId xmlns:p14="http://schemas.microsoft.com/office/powerpoint/2010/main" val="658861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4808-76E4-1312-3002-2F8F5C9DEB02}"/>
              </a:ext>
            </a:extLst>
          </p:cNvPr>
          <p:cNvSpPr>
            <a:spLocks noGrp="1"/>
          </p:cNvSpPr>
          <p:nvPr>
            <p:ph type="title"/>
          </p:nvPr>
        </p:nvSpPr>
        <p:spPr>
          <a:xfrm>
            <a:off x="685800" y="-381000"/>
            <a:ext cx="7772400" cy="1609344"/>
          </a:xfrm>
        </p:spPr>
        <p:txBody>
          <a:bodyPr/>
          <a:lstStyle/>
          <a:p>
            <a:pPr algn="ctr"/>
            <a:r>
              <a:rPr lang="en-IN" u="sng" dirty="0">
                <a:solidFill>
                  <a:schemeClr val="accent2">
                    <a:lumMod val="60000"/>
                    <a:lumOff val="40000"/>
                  </a:schemeClr>
                </a:solidFill>
              </a:rPr>
              <a:t>SQL – Queries </a:t>
            </a:r>
          </a:p>
        </p:txBody>
      </p:sp>
      <p:sp>
        <p:nvSpPr>
          <p:cNvPr id="4" name="TextBox 3">
            <a:extLst>
              <a:ext uri="{FF2B5EF4-FFF2-40B4-BE49-F238E27FC236}">
                <a16:creationId xmlns:a16="http://schemas.microsoft.com/office/drawing/2014/main" id="{55C90909-9D29-75EE-88C3-38646DBA703E}"/>
              </a:ext>
            </a:extLst>
          </p:cNvPr>
          <p:cNvSpPr txBox="1"/>
          <p:nvPr/>
        </p:nvSpPr>
        <p:spPr>
          <a:xfrm>
            <a:off x="76200" y="838200"/>
            <a:ext cx="8991600" cy="2246769"/>
          </a:xfrm>
          <a:prstGeom prst="rect">
            <a:avLst/>
          </a:prstGeom>
          <a:noFill/>
        </p:spPr>
        <p:txBody>
          <a:bodyPr wrap="square">
            <a:spAutoFit/>
          </a:bodyPr>
          <a:lstStyle/>
          <a:p>
            <a:r>
              <a:rPr lang="en-US" sz="2000" dirty="0">
                <a:solidFill>
                  <a:schemeClr val="accent2">
                    <a:lumMod val="60000"/>
                    <a:lumOff val="40000"/>
                  </a:schemeClr>
                </a:solidFill>
                <a:latin typeface="+mj-lt"/>
              </a:rPr>
              <a:t>SQL Query 9: Retrieve Destinations with High-Rated Reviews</a:t>
            </a:r>
          </a:p>
          <a:p>
            <a:endParaRPr lang="en-US" sz="2000" dirty="0">
              <a:solidFill>
                <a:schemeClr val="accent2">
                  <a:lumMod val="60000"/>
                  <a:lumOff val="40000"/>
                </a:schemeClr>
              </a:solidFill>
              <a:latin typeface="+mj-lt"/>
            </a:endParaRPr>
          </a:p>
          <a:p>
            <a:r>
              <a:rPr lang="en-US" sz="2000" dirty="0">
                <a:solidFill>
                  <a:schemeClr val="bg1"/>
                </a:solidFill>
                <a:latin typeface="Baskerville Old Face" panose="02020602080505020303" pitchFamily="18" charset="0"/>
              </a:rPr>
              <a:t>This query demonstrates the power of "JOIN" operations by retrieving destinations that have received reviews with ratings surpassing a certain value. By combining the "destinations" and "reviews" tables, we can identify and showcase destinations that have garnered positive feedback from customers. This allows us to emphasize well-received travel options and provide valuable insights to potential travelers.</a:t>
            </a:r>
            <a:endParaRPr lang="en-IN" sz="2000" b="1" u="sng" dirty="0">
              <a:solidFill>
                <a:schemeClr val="bg1"/>
              </a:solidFill>
              <a:latin typeface="Baskerville Old Face" panose="02020602080505020303" pitchFamily="18" charset="0"/>
            </a:endParaRPr>
          </a:p>
        </p:txBody>
      </p:sp>
      <p:pic>
        <p:nvPicPr>
          <p:cNvPr id="6" name="Picture 5">
            <a:extLst>
              <a:ext uri="{FF2B5EF4-FFF2-40B4-BE49-F238E27FC236}">
                <a16:creationId xmlns:a16="http://schemas.microsoft.com/office/drawing/2014/main" id="{885B9DFB-1F6F-FB20-7AC7-1C6ADC2B25E9}"/>
              </a:ext>
            </a:extLst>
          </p:cNvPr>
          <p:cNvPicPr>
            <a:picLocks noChangeAspect="1"/>
          </p:cNvPicPr>
          <p:nvPr/>
        </p:nvPicPr>
        <p:blipFill rotWithShape="1">
          <a:blip r:embed="rId2">
            <a:extLst>
              <a:ext uri="{28A0092B-C50C-407E-A947-70E740481C1C}">
                <a14:useLocalDpi xmlns:a14="http://schemas.microsoft.com/office/drawing/2010/main" val="0"/>
              </a:ext>
            </a:extLst>
          </a:blip>
          <a:srcRect l="205" t="20491" r="44928" b="-606"/>
          <a:stretch/>
        </p:blipFill>
        <p:spPr>
          <a:xfrm>
            <a:off x="533400" y="3084969"/>
            <a:ext cx="3015343" cy="3706982"/>
          </a:xfrm>
          <a:prstGeom prst="rect">
            <a:avLst/>
          </a:prstGeom>
        </p:spPr>
      </p:pic>
      <p:pic>
        <p:nvPicPr>
          <p:cNvPr id="7" name="Picture 6">
            <a:extLst>
              <a:ext uri="{FF2B5EF4-FFF2-40B4-BE49-F238E27FC236}">
                <a16:creationId xmlns:a16="http://schemas.microsoft.com/office/drawing/2014/main" id="{CA23E9D3-53BC-DB3D-D701-19FF47098410}"/>
              </a:ext>
            </a:extLst>
          </p:cNvPr>
          <p:cNvPicPr>
            <a:picLocks noChangeAspect="1"/>
          </p:cNvPicPr>
          <p:nvPr/>
        </p:nvPicPr>
        <p:blipFill rotWithShape="1">
          <a:blip r:embed="rId2">
            <a:extLst>
              <a:ext uri="{28A0092B-C50C-407E-A947-70E740481C1C}">
                <a14:useLocalDpi xmlns:a14="http://schemas.microsoft.com/office/drawing/2010/main" val="0"/>
              </a:ext>
            </a:extLst>
          </a:blip>
          <a:srcRect r="19861" b="78015"/>
          <a:stretch/>
        </p:blipFill>
        <p:spPr>
          <a:xfrm>
            <a:off x="3830750" y="3705976"/>
            <a:ext cx="4660107" cy="1076375"/>
          </a:xfrm>
          <a:prstGeom prst="rect">
            <a:avLst/>
          </a:prstGeom>
        </p:spPr>
      </p:pic>
    </p:spTree>
    <p:extLst>
      <p:ext uri="{BB962C8B-B14F-4D97-AF65-F5344CB8AC3E}">
        <p14:creationId xmlns:p14="http://schemas.microsoft.com/office/powerpoint/2010/main" val="224355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4808-76E4-1312-3002-2F8F5C9DEB02}"/>
              </a:ext>
            </a:extLst>
          </p:cNvPr>
          <p:cNvSpPr>
            <a:spLocks noGrp="1"/>
          </p:cNvSpPr>
          <p:nvPr>
            <p:ph type="title"/>
          </p:nvPr>
        </p:nvSpPr>
        <p:spPr>
          <a:xfrm>
            <a:off x="685800" y="-381000"/>
            <a:ext cx="7772400" cy="1609344"/>
          </a:xfrm>
        </p:spPr>
        <p:txBody>
          <a:bodyPr/>
          <a:lstStyle/>
          <a:p>
            <a:pPr algn="ctr"/>
            <a:r>
              <a:rPr lang="en-IN" u="sng" dirty="0">
                <a:solidFill>
                  <a:schemeClr val="accent2">
                    <a:lumMod val="60000"/>
                    <a:lumOff val="40000"/>
                  </a:schemeClr>
                </a:solidFill>
              </a:rPr>
              <a:t>SQL – Queries </a:t>
            </a:r>
          </a:p>
        </p:txBody>
      </p:sp>
      <p:sp>
        <p:nvSpPr>
          <p:cNvPr id="4" name="TextBox 3">
            <a:extLst>
              <a:ext uri="{FF2B5EF4-FFF2-40B4-BE49-F238E27FC236}">
                <a16:creationId xmlns:a16="http://schemas.microsoft.com/office/drawing/2014/main" id="{55C90909-9D29-75EE-88C3-38646DBA703E}"/>
              </a:ext>
            </a:extLst>
          </p:cNvPr>
          <p:cNvSpPr txBox="1"/>
          <p:nvPr/>
        </p:nvSpPr>
        <p:spPr>
          <a:xfrm>
            <a:off x="304800" y="1228344"/>
            <a:ext cx="8991600" cy="2246769"/>
          </a:xfrm>
          <a:prstGeom prst="rect">
            <a:avLst/>
          </a:prstGeom>
          <a:noFill/>
        </p:spPr>
        <p:txBody>
          <a:bodyPr wrap="square">
            <a:spAutoFit/>
          </a:bodyPr>
          <a:lstStyle/>
          <a:p>
            <a:r>
              <a:rPr lang="en-US" sz="2000" dirty="0">
                <a:solidFill>
                  <a:schemeClr val="accent2">
                    <a:lumMod val="60000"/>
                    <a:lumOff val="40000"/>
                  </a:schemeClr>
                </a:solidFill>
                <a:latin typeface="+mj-lt"/>
              </a:rPr>
              <a:t>SQL Query 10: Identify Customers with Top-Priced Package Bookings</a:t>
            </a:r>
          </a:p>
          <a:p>
            <a:endParaRPr lang="en-US" sz="2000" dirty="0">
              <a:solidFill>
                <a:schemeClr val="accent2">
                  <a:lumMod val="60000"/>
                  <a:lumOff val="40000"/>
                </a:schemeClr>
              </a:solidFill>
              <a:latin typeface="+mj-lt"/>
            </a:endParaRPr>
          </a:p>
          <a:p>
            <a:r>
              <a:rPr lang="en-US" sz="2000" dirty="0">
                <a:solidFill>
                  <a:schemeClr val="bg1"/>
                </a:solidFill>
                <a:latin typeface="Baskerville Old Face" panose="02020602080505020303" pitchFamily="18" charset="0"/>
              </a:rPr>
              <a:t>This query leverages data integration through "JOIN" operations to discover customers who have booked the highest-priced package. By combining customer, booking, and package information, it highlights those who prefer premium travel experiences. This insight guides personalized offerings and enhances customer satisfaction.</a:t>
            </a:r>
            <a:endParaRPr lang="en-IN" sz="2000" b="1" u="sng" dirty="0">
              <a:solidFill>
                <a:schemeClr val="bg1"/>
              </a:solidFill>
              <a:latin typeface="Baskerville Old Face" panose="02020602080505020303" pitchFamily="18" charset="0"/>
            </a:endParaRPr>
          </a:p>
        </p:txBody>
      </p:sp>
      <p:pic>
        <p:nvPicPr>
          <p:cNvPr id="5" name="Picture 4">
            <a:extLst>
              <a:ext uri="{FF2B5EF4-FFF2-40B4-BE49-F238E27FC236}">
                <a16:creationId xmlns:a16="http://schemas.microsoft.com/office/drawing/2014/main" id="{3BD70CF7-7F3C-0136-8C4E-73E1C86AE64D}"/>
              </a:ext>
            </a:extLst>
          </p:cNvPr>
          <p:cNvPicPr>
            <a:picLocks noChangeAspect="1"/>
          </p:cNvPicPr>
          <p:nvPr/>
        </p:nvPicPr>
        <p:blipFill rotWithShape="1">
          <a:blip r:embed="rId2">
            <a:extLst>
              <a:ext uri="{28A0092B-C50C-407E-A947-70E740481C1C}">
                <a14:useLocalDpi xmlns:a14="http://schemas.microsoft.com/office/drawing/2010/main" val="0"/>
              </a:ext>
            </a:extLst>
          </a:blip>
          <a:srcRect t="47508"/>
          <a:stretch/>
        </p:blipFill>
        <p:spPr>
          <a:xfrm>
            <a:off x="152400" y="4143554"/>
            <a:ext cx="4300538" cy="2104846"/>
          </a:xfrm>
          <a:prstGeom prst="rect">
            <a:avLst/>
          </a:prstGeom>
        </p:spPr>
      </p:pic>
      <p:pic>
        <p:nvPicPr>
          <p:cNvPr id="8" name="Picture 7">
            <a:extLst>
              <a:ext uri="{FF2B5EF4-FFF2-40B4-BE49-F238E27FC236}">
                <a16:creationId xmlns:a16="http://schemas.microsoft.com/office/drawing/2014/main" id="{6DB2DA33-DBFC-F6A0-7E4C-1B1121ACE4C5}"/>
              </a:ext>
            </a:extLst>
          </p:cNvPr>
          <p:cNvPicPr>
            <a:picLocks noChangeAspect="1"/>
          </p:cNvPicPr>
          <p:nvPr/>
        </p:nvPicPr>
        <p:blipFill rotWithShape="1">
          <a:blip r:embed="rId2">
            <a:extLst>
              <a:ext uri="{28A0092B-C50C-407E-A947-70E740481C1C}">
                <a14:useLocalDpi xmlns:a14="http://schemas.microsoft.com/office/drawing/2010/main" val="0"/>
              </a:ext>
            </a:extLst>
          </a:blip>
          <a:srcRect b="52492"/>
          <a:stretch/>
        </p:blipFill>
        <p:spPr>
          <a:xfrm>
            <a:off x="4669291" y="4243477"/>
            <a:ext cx="4300538" cy="1905000"/>
          </a:xfrm>
          <a:prstGeom prst="rect">
            <a:avLst/>
          </a:prstGeom>
        </p:spPr>
      </p:pic>
    </p:spTree>
    <p:extLst>
      <p:ext uri="{BB962C8B-B14F-4D97-AF65-F5344CB8AC3E}">
        <p14:creationId xmlns:p14="http://schemas.microsoft.com/office/powerpoint/2010/main" val="1970841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4808-76E4-1312-3002-2F8F5C9DEB02}"/>
              </a:ext>
            </a:extLst>
          </p:cNvPr>
          <p:cNvSpPr>
            <a:spLocks noGrp="1"/>
          </p:cNvSpPr>
          <p:nvPr>
            <p:ph type="title"/>
          </p:nvPr>
        </p:nvSpPr>
        <p:spPr>
          <a:xfrm>
            <a:off x="685800" y="-381000"/>
            <a:ext cx="7772400" cy="1609344"/>
          </a:xfrm>
        </p:spPr>
        <p:txBody>
          <a:bodyPr/>
          <a:lstStyle/>
          <a:p>
            <a:pPr algn="ctr"/>
            <a:r>
              <a:rPr lang="en-IN" u="sng" dirty="0">
                <a:solidFill>
                  <a:schemeClr val="accent2">
                    <a:lumMod val="60000"/>
                    <a:lumOff val="40000"/>
                  </a:schemeClr>
                </a:solidFill>
              </a:rPr>
              <a:t>SQL – Queries </a:t>
            </a:r>
          </a:p>
        </p:txBody>
      </p:sp>
      <p:sp>
        <p:nvSpPr>
          <p:cNvPr id="4" name="TextBox 3">
            <a:extLst>
              <a:ext uri="{FF2B5EF4-FFF2-40B4-BE49-F238E27FC236}">
                <a16:creationId xmlns:a16="http://schemas.microsoft.com/office/drawing/2014/main" id="{55C90909-9D29-75EE-88C3-38646DBA703E}"/>
              </a:ext>
            </a:extLst>
          </p:cNvPr>
          <p:cNvSpPr txBox="1"/>
          <p:nvPr/>
        </p:nvSpPr>
        <p:spPr>
          <a:xfrm>
            <a:off x="304800" y="1228344"/>
            <a:ext cx="8991600" cy="2246769"/>
          </a:xfrm>
          <a:prstGeom prst="rect">
            <a:avLst/>
          </a:prstGeom>
          <a:noFill/>
        </p:spPr>
        <p:txBody>
          <a:bodyPr wrap="square">
            <a:spAutoFit/>
          </a:bodyPr>
          <a:lstStyle/>
          <a:p>
            <a:r>
              <a:rPr lang="en-US" sz="2000" dirty="0">
                <a:solidFill>
                  <a:schemeClr val="accent2">
                    <a:lumMod val="60000"/>
                    <a:lumOff val="40000"/>
                  </a:schemeClr>
                </a:solidFill>
                <a:latin typeface="+mj-lt"/>
              </a:rPr>
              <a:t>SQL Query 11: Get Affordable Package Bookings for a Specific Customer</a:t>
            </a:r>
          </a:p>
          <a:p>
            <a:endParaRPr lang="en-US" sz="2000" dirty="0">
              <a:solidFill>
                <a:schemeClr val="accent2">
                  <a:lumMod val="60000"/>
                  <a:lumOff val="40000"/>
                </a:schemeClr>
              </a:solidFill>
              <a:latin typeface="+mj-lt"/>
            </a:endParaRPr>
          </a:p>
          <a:p>
            <a:r>
              <a:rPr lang="en-US" sz="2000" dirty="0">
                <a:solidFill>
                  <a:schemeClr val="bg1"/>
                </a:solidFill>
                <a:latin typeface="Baskerville Old Face" panose="02020602080505020303" pitchFamily="18" charset="0"/>
              </a:rPr>
              <a:t>This query combines customer, booking, and package data to retrieve bookings made by a specific customer, where the associated package price is less than $1200. It provides insights into budget-friendly travel choices for the customer, enhancing their travel planning experience.</a:t>
            </a:r>
            <a:endParaRPr lang="en-IN" sz="2000" b="1" u="sng" dirty="0">
              <a:solidFill>
                <a:schemeClr val="bg1"/>
              </a:solidFill>
              <a:latin typeface="Baskerville Old Face" panose="02020602080505020303" pitchFamily="18" charset="0"/>
            </a:endParaRPr>
          </a:p>
        </p:txBody>
      </p:sp>
      <p:pic>
        <p:nvPicPr>
          <p:cNvPr id="6" name="Picture 5">
            <a:extLst>
              <a:ext uri="{FF2B5EF4-FFF2-40B4-BE49-F238E27FC236}">
                <a16:creationId xmlns:a16="http://schemas.microsoft.com/office/drawing/2014/main" id="{8826042D-3909-0C74-7E4E-3E0E3DD441E1}"/>
              </a:ext>
            </a:extLst>
          </p:cNvPr>
          <p:cNvPicPr>
            <a:picLocks noChangeAspect="1"/>
          </p:cNvPicPr>
          <p:nvPr/>
        </p:nvPicPr>
        <p:blipFill rotWithShape="1">
          <a:blip r:embed="rId2">
            <a:extLst>
              <a:ext uri="{28A0092B-C50C-407E-A947-70E740481C1C}">
                <a14:useLocalDpi xmlns:a14="http://schemas.microsoft.com/office/drawing/2010/main" val="0"/>
              </a:ext>
            </a:extLst>
          </a:blip>
          <a:srcRect r="24324" b="73041"/>
          <a:stretch/>
        </p:blipFill>
        <p:spPr>
          <a:xfrm>
            <a:off x="457200" y="3475113"/>
            <a:ext cx="6379310" cy="1192899"/>
          </a:xfrm>
          <a:prstGeom prst="rect">
            <a:avLst/>
          </a:prstGeom>
        </p:spPr>
      </p:pic>
      <p:pic>
        <p:nvPicPr>
          <p:cNvPr id="9" name="Picture 8">
            <a:extLst>
              <a:ext uri="{FF2B5EF4-FFF2-40B4-BE49-F238E27FC236}">
                <a16:creationId xmlns:a16="http://schemas.microsoft.com/office/drawing/2014/main" id="{A3E755D4-7111-56D6-B25E-8276EFF6E3E5}"/>
              </a:ext>
            </a:extLst>
          </p:cNvPr>
          <p:cNvPicPr>
            <a:picLocks noChangeAspect="1"/>
          </p:cNvPicPr>
          <p:nvPr/>
        </p:nvPicPr>
        <p:blipFill rotWithShape="1">
          <a:blip r:embed="rId2">
            <a:extLst>
              <a:ext uri="{28A0092B-C50C-407E-A947-70E740481C1C}">
                <a14:useLocalDpi xmlns:a14="http://schemas.microsoft.com/office/drawing/2010/main" val="0"/>
              </a:ext>
            </a:extLst>
          </a:blip>
          <a:srcRect l="-53" t="22533" r="20318" b="12213"/>
          <a:stretch/>
        </p:blipFill>
        <p:spPr>
          <a:xfrm>
            <a:off x="457200" y="4724400"/>
            <a:ext cx="5181600" cy="1964096"/>
          </a:xfrm>
          <a:prstGeom prst="rect">
            <a:avLst/>
          </a:prstGeom>
        </p:spPr>
      </p:pic>
    </p:spTree>
    <p:extLst>
      <p:ext uri="{BB962C8B-B14F-4D97-AF65-F5344CB8AC3E}">
        <p14:creationId xmlns:p14="http://schemas.microsoft.com/office/powerpoint/2010/main" val="3987360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79F16-46AF-17A3-B11A-F9338BC8FC66}"/>
              </a:ext>
            </a:extLst>
          </p:cNvPr>
          <p:cNvSpPr>
            <a:spLocks noGrp="1"/>
          </p:cNvSpPr>
          <p:nvPr>
            <p:ph type="title"/>
          </p:nvPr>
        </p:nvSpPr>
        <p:spPr>
          <a:xfrm>
            <a:off x="0" y="381000"/>
            <a:ext cx="9144000" cy="2209800"/>
          </a:xfrm>
        </p:spPr>
        <p:txBody>
          <a:bodyPr>
            <a:normAutofit/>
          </a:bodyPr>
          <a:lstStyle/>
          <a:p>
            <a:pPr algn="ctr"/>
            <a:r>
              <a:rPr lang="en-IN" sz="4400" dirty="0">
                <a:solidFill>
                  <a:schemeClr val="tx1">
                    <a:lumMod val="95000"/>
                    <a:lumOff val="5000"/>
                  </a:schemeClr>
                </a:solidFill>
                <a:latin typeface="Cooper Black" panose="0208090404030B020404" pitchFamily="18" charset="0"/>
              </a:rPr>
              <a:t>Introduction</a:t>
            </a:r>
            <a:br>
              <a:rPr lang="en-IN" sz="4400" dirty="0">
                <a:solidFill>
                  <a:schemeClr val="tx1">
                    <a:lumMod val="95000"/>
                    <a:lumOff val="5000"/>
                  </a:schemeClr>
                </a:solidFill>
                <a:latin typeface="Cooper Black" panose="0208090404030B020404" pitchFamily="18" charset="0"/>
              </a:rPr>
            </a:br>
            <a:br>
              <a:rPr lang="en-IN" sz="4400" dirty="0">
                <a:solidFill>
                  <a:schemeClr val="tx1">
                    <a:lumMod val="95000"/>
                    <a:lumOff val="5000"/>
                  </a:schemeClr>
                </a:solidFill>
                <a:latin typeface="Cooper Black" panose="0208090404030B020404" pitchFamily="18" charset="0"/>
              </a:rPr>
            </a:br>
            <a:r>
              <a:rPr lang="en-IN" sz="2000" dirty="0">
                <a:solidFill>
                  <a:schemeClr val="tx1">
                    <a:lumMod val="95000"/>
                    <a:lumOff val="5000"/>
                  </a:schemeClr>
                </a:solidFill>
                <a:latin typeface="Cooper Black" panose="0208090404030B020404" pitchFamily="18" charset="0"/>
              </a:rPr>
              <a:t>Our </a:t>
            </a:r>
            <a:r>
              <a:rPr lang="en-US" sz="2000" dirty="0">
                <a:solidFill>
                  <a:schemeClr val="tx1">
                    <a:lumMod val="95000"/>
                    <a:lumOff val="5000"/>
                  </a:schemeClr>
                </a:solidFill>
                <a:latin typeface="Cooper Black" panose="0208090404030B020404" pitchFamily="18" charset="0"/>
              </a:rPr>
              <a:t>Travel Agency Database, the</a:t>
            </a:r>
            <a:r>
              <a:rPr lang="en-US" sz="2000" b="0" i="0" dirty="0">
                <a:solidFill>
                  <a:schemeClr val="tx1">
                    <a:lumMod val="95000"/>
                    <a:lumOff val="5000"/>
                  </a:schemeClr>
                </a:solidFill>
                <a:effectLst/>
                <a:latin typeface="Cooper Black" panose="0208090404030B020404" pitchFamily="18" charset="0"/>
              </a:rPr>
              <a:t> cornerstone of our seamless and customer-centric travel services.</a:t>
            </a:r>
            <a:r>
              <a:rPr lang="en-US" sz="2000" dirty="0">
                <a:solidFill>
                  <a:schemeClr val="tx1">
                    <a:lumMod val="95000"/>
                    <a:lumOff val="5000"/>
                  </a:schemeClr>
                </a:solidFill>
                <a:latin typeface="Cooper Black" panose="0208090404030B020404" pitchFamily="18" charset="0"/>
              </a:rPr>
              <a:t>.</a:t>
            </a:r>
            <a:br>
              <a:rPr lang="en-US" sz="2000" dirty="0"/>
            </a:br>
            <a:endParaRPr lang="en-IN" sz="2000" dirty="0">
              <a:latin typeface="Cooper Black" panose="0208090404030B020404" pitchFamily="18" charset="0"/>
            </a:endParaRPr>
          </a:p>
        </p:txBody>
      </p:sp>
      <p:sp>
        <p:nvSpPr>
          <p:cNvPr id="3" name="TextBox 2">
            <a:extLst>
              <a:ext uri="{FF2B5EF4-FFF2-40B4-BE49-F238E27FC236}">
                <a16:creationId xmlns:a16="http://schemas.microsoft.com/office/drawing/2014/main" id="{A5F57DF5-BB66-147C-7499-4D7F053604D4}"/>
              </a:ext>
            </a:extLst>
          </p:cNvPr>
          <p:cNvSpPr txBox="1"/>
          <p:nvPr/>
        </p:nvSpPr>
        <p:spPr>
          <a:xfrm>
            <a:off x="381000" y="3048000"/>
            <a:ext cx="8164286" cy="3170099"/>
          </a:xfrm>
          <a:prstGeom prst="rect">
            <a:avLst/>
          </a:prstGeom>
          <a:noFill/>
        </p:spPr>
        <p:txBody>
          <a:bodyPr wrap="square" rtlCol="0">
            <a:spAutoFit/>
          </a:bodyPr>
          <a:lstStyle/>
          <a:p>
            <a:pPr algn="ctr"/>
            <a:r>
              <a:rPr lang="en-US" sz="2000" dirty="0">
                <a:latin typeface="Aptos" panose="020B0004020202020204" pitchFamily="34" charset="0"/>
              </a:rPr>
              <a:t>Seamlessly connecting travelers, destinations, and services, our database offers effortless booking of flights, hotel reservations, and tailored packages. </a:t>
            </a:r>
          </a:p>
          <a:p>
            <a:pPr algn="ctr"/>
            <a:r>
              <a:rPr lang="en-US" sz="2000" dirty="0">
                <a:latin typeface="Aptos" panose="020B0004020202020204" pitchFamily="34" charset="0"/>
              </a:rPr>
              <a:t>With user-friendly interfaces for customers and expert support from travel agents and employees, your journey is in capable hands.</a:t>
            </a:r>
          </a:p>
          <a:p>
            <a:pPr algn="ctr"/>
            <a:r>
              <a:rPr lang="en-US" sz="2000" dirty="0">
                <a:latin typeface="Aptos" panose="020B0004020202020204" pitchFamily="34" charset="0"/>
              </a:rPr>
              <a:t> Experience the convenience of secure payments, personalized options, and data-driven improvements, all united to make your travel unforgettable.</a:t>
            </a:r>
          </a:p>
          <a:p>
            <a:pPr algn="ctr"/>
            <a:r>
              <a:rPr lang="en-US" sz="2000" dirty="0">
                <a:latin typeface="Aptos" panose="020B0004020202020204" pitchFamily="34" charset="0"/>
              </a:rPr>
              <a:t> Discover a world of seamless travel planning and embark on journeys crafted just for you, powered by our Travel Agency Database</a:t>
            </a:r>
            <a:r>
              <a:rPr lang="en-US" dirty="0">
                <a:latin typeface="Aptos" panose="020B0004020202020204" pitchFamily="34" charset="0"/>
              </a:rPr>
              <a:t>.</a:t>
            </a:r>
            <a:endParaRPr lang="en-IN" dirty="0">
              <a:latin typeface="Aptos" panose="020B0004020202020204" pitchFamily="34" charset="0"/>
            </a:endParaRPr>
          </a:p>
        </p:txBody>
      </p:sp>
    </p:spTree>
    <p:extLst>
      <p:ext uri="{BB962C8B-B14F-4D97-AF65-F5344CB8AC3E}">
        <p14:creationId xmlns:p14="http://schemas.microsoft.com/office/powerpoint/2010/main" val="3845570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4808-76E4-1312-3002-2F8F5C9DEB02}"/>
              </a:ext>
            </a:extLst>
          </p:cNvPr>
          <p:cNvSpPr>
            <a:spLocks noGrp="1"/>
          </p:cNvSpPr>
          <p:nvPr>
            <p:ph type="title"/>
          </p:nvPr>
        </p:nvSpPr>
        <p:spPr>
          <a:xfrm>
            <a:off x="685800" y="-381000"/>
            <a:ext cx="7772400" cy="1609344"/>
          </a:xfrm>
        </p:spPr>
        <p:txBody>
          <a:bodyPr/>
          <a:lstStyle/>
          <a:p>
            <a:pPr algn="ctr"/>
            <a:r>
              <a:rPr lang="en-IN" u="sng" dirty="0">
                <a:solidFill>
                  <a:schemeClr val="accent2">
                    <a:lumMod val="60000"/>
                    <a:lumOff val="40000"/>
                  </a:schemeClr>
                </a:solidFill>
              </a:rPr>
              <a:t>SQL – Queries </a:t>
            </a:r>
          </a:p>
        </p:txBody>
      </p:sp>
      <p:sp>
        <p:nvSpPr>
          <p:cNvPr id="4" name="TextBox 3">
            <a:extLst>
              <a:ext uri="{FF2B5EF4-FFF2-40B4-BE49-F238E27FC236}">
                <a16:creationId xmlns:a16="http://schemas.microsoft.com/office/drawing/2014/main" id="{55C90909-9D29-75EE-88C3-38646DBA703E}"/>
              </a:ext>
            </a:extLst>
          </p:cNvPr>
          <p:cNvSpPr txBox="1"/>
          <p:nvPr/>
        </p:nvSpPr>
        <p:spPr>
          <a:xfrm>
            <a:off x="304800" y="1228344"/>
            <a:ext cx="8991600" cy="1938992"/>
          </a:xfrm>
          <a:prstGeom prst="rect">
            <a:avLst/>
          </a:prstGeom>
          <a:noFill/>
        </p:spPr>
        <p:txBody>
          <a:bodyPr wrap="square">
            <a:spAutoFit/>
          </a:bodyPr>
          <a:lstStyle/>
          <a:p>
            <a:r>
              <a:rPr lang="en-US" sz="2000" dirty="0">
                <a:solidFill>
                  <a:schemeClr val="accent2">
                    <a:lumMod val="60000"/>
                    <a:lumOff val="40000"/>
                  </a:schemeClr>
                </a:solidFill>
                <a:latin typeface="+mj-lt"/>
              </a:rPr>
              <a:t>SQL Query 12: Retrieve Upcoming Flights from a Specific Location</a:t>
            </a:r>
          </a:p>
          <a:p>
            <a:endParaRPr lang="en-US" sz="2000" dirty="0">
              <a:solidFill>
                <a:schemeClr val="bg1"/>
              </a:solidFill>
              <a:latin typeface="Baskerville Old Face" panose="02020602080505020303" pitchFamily="18" charset="0"/>
            </a:endParaRPr>
          </a:p>
          <a:p>
            <a:r>
              <a:rPr lang="en-US" sz="2000" dirty="0">
                <a:solidFill>
                  <a:schemeClr val="bg1"/>
                </a:solidFill>
                <a:latin typeface="Baskerville Old Face" panose="02020602080505020303" pitchFamily="18" charset="0"/>
              </a:rPr>
              <a:t>This query utilizes flight data to retrieve a list of flights departing from a designated location after a given date. By focusing on departure details, it assists travelers in identifying flights that align with their preferred location and travel schedule.</a:t>
            </a:r>
            <a:endParaRPr lang="en-IN" sz="2000" b="1" u="sng" dirty="0">
              <a:solidFill>
                <a:schemeClr val="bg1"/>
              </a:solidFill>
              <a:latin typeface="Baskerville Old Face" panose="02020602080505020303" pitchFamily="18" charset="0"/>
            </a:endParaRPr>
          </a:p>
        </p:txBody>
      </p:sp>
      <p:pic>
        <p:nvPicPr>
          <p:cNvPr id="5" name="Picture 4">
            <a:extLst>
              <a:ext uri="{FF2B5EF4-FFF2-40B4-BE49-F238E27FC236}">
                <a16:creationId xmlns:a16="http://schemas.microsoft.com/office/drawing/2014/main" id="{2FDEBA5C-07B2-1550-060B-AE5CF0081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3472136"/>
            <a:ext cx="5734050" cy="3048000"/>
          </a:xfrm>
          <a:prstGeom prst="rect">
            <a:avLst/>
          </a:prstGeom>
        </p:spPr>
      </p:pic>
    </p:spTree>
    <p:extLst>
      <p:ext uri="{BB962C8B-B14F-4D97-AF65-F5344CB8AC3E}">
        <p14:creationId xmlns:p14="http://schemas.microsoft.com/office/powerpoint/2010/main" val="1350887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444B47-6280-44AC-FF71-4860566627FA}"/>
              </a:ext>
            </a:extLst>
          </p:cNvPr>
          <p:cNvPicPr>
            <a:picLocks noChangeAspect="1"/>
          </p:cNvPicPr>
          <p:nvPr/>
        </p:nvPicPr>
        <p:blipFill rotWithShape="1">
          <a:blip r:embed="rId2">
            <a:extLst>
              <a:ext uri="{28A0092B-C50C-407E-A947-70E740481C1C}">
                <a14:useLocalDpi xmlns:a14="http://schemas.microsoft.com/office/drawing/2010/main" val="0"/>
              </a:ext>
            </a:extLst>
          </a:blip>
          <a:srcRect l="7500" r="4999"/>
          <a:stretch/>
        </p:blipFill>
        <p:spPr>
          <a:xfrm>
            <a:off x="32657" y="609600"/>
            <a:ext cx="9127067" cy="5867400"/>
          </a:xfrm>
          <a:prstGeom prst="rect">
            <a:avLst/>
          </a:prstGeom>
        </p:spPr>
      </p:pic>
    </p:spTree>
    <p:extLst>
      <p:ext uri="{BB962C8B-B14F-4D97-AF65-F5344CB8AC3E}">
        <p14:creationId xmlns:p14="http://schemas.microsoft.com/office/powerpoint/2010/main" val="3407994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3" name="Rectangle 2"/>
          <p:cNvSpPr/>
          <p:nvPr/>
        </p:nvSpPr>
        <p:spPr>
          <a:xfrm>
            <a:off x="533400" y="1447800"/>
            <a:ext cx="7924800" cy="646331"/>
          </a:xfrm>
          <a:prstGeom prst="rect">
            <a:avLst/>
          </a:prstGeom>
        </p:spPr>
        <p:txBody>
          <a:bodyPr wrap="square">
            <a:spAutoFit/>
          </a:bodyPr>
          <a:lstStyle/>
          <a:p>
            <a:r>
              <a:rPr lang="en-US" dirty="0"/>
              <a:t> </a:t>
            </a:r>
          </a:p>
          <a:p>
            <a:r>
              <a:rPr lang="en-US" dirty="0"/>
              <a:t> </a:t>
            </a:r>
          </a:p>
        </p:txBody>
      </p:sp>
      <p:pic>
        <p:nvPicPr>
          <p:cNvPr id="11" name="Picture 10">
            <a:extLst>
              <a:ext uri="{FF2B5EF4-FFF2-40B4-BE49-F238E27FC236}">
                <a16:creationId xmlns:a16="http://schemas.microsoft.com/office/drawing/2014/main" id="{7EBA59A2-A4F8-5729-4D94-551A9F40D660}"/>
              </a:ext>
            </a:extLst>
          </p:cNvPr>
          <p:cNvPicPr>
            <a:picLocks noChangeAspect="1"/>
          </p:cNvPicPr>
          <p:nvPr/>
        </p:nvPicPr>
        <p:blipFill rotWithShape="1">
          <a:blip r:embed="rId2">
            <a:extLst>
              <a:ext uri="{28A0092B-C50C-407E-A947-70E740481C1C}">
                <a14:useLocalDpi xmlns:a14="http://schemas.microsoft.com/office/drawing/2010/main" val="0"/>
              </a:ext>
            </a:extLst>
          </a:blip>
          <a:srcRect r="10000"/>
          <a:stretch/>
        </p:blipFill>
        <p:spPr>
          <a:xfrm>
            <a:off x="0" y="685800"/>
            <a:ext cx="9144000" cy="5715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p:cNvSpPr txBox="1"/>
          <p:nvPr/>
        </p:nvSpPr>
        <p:spPr>
          <a:xfrm>
            <a:off x="990600" y="533400"/>
            <a:ext cx="6705600" cy="523220"/>
          </a:xfrm>
          <a:prstGeom prst="rect">
            <a:avLst/>
          </a:prstGeom>
          <a:noFill/>
        </p:spPr>
        <p:txBody>
          <a:bodyPr wrap="square" rtlCol="0">
            <a:spAutoFit/>
          </a:bodyPr>
          <a:lstStyle/>
          <a:p>
            <a:pPr algn="ctr"/>
            <a:r>
              <a:rPr lang="en-US" sz="2800" b="1" u="sng" dirty="0">
                <a:latin typeface="Baskerville Old Face" panose="02020602080505020303" pitchFamily="18" charset="0"/>
              </a:rPr>
              <a:t>Entity Relationship –(ER)Diagram</a:t>
            </a:r>
          </a:p>
        </p:txBody>
      </p:sp>
      <p:sp>
        <p:nvSpPr>
          <p:cNvPr id="2" name="TextBox 1">
            <a:extLst>
              <a:ext uri="{FF2B5EF4-FFF2-40B4-BE49-F238E27FC236}">
                <a16:creationId xmlns:a16="http://schemas.microsoft.com/office/drawing/2014/main" id="{0E03FDA5-F058-4686-0021-C0A7B18EFDD6}"/>
              </a:ext>
            </a:extLst>
          </p:cNvPr>
          <p:cNvSpPr txBox="1"/>
          <p:nvPr/>
        </p:nvSpPr>
        <p:spPr>
          <a:xfrm>
            <a:off x="533400" y="5715000"/>
            <a:ext cx="8077200" cy="923330"/>
          </a:xfrm>
          <a:prstGeom prst="rect">
            <a:avLst/>
          </a:prstGeom>
          <a:noFill/>
        </p:spPr>
        <p:txBody>
          <a:bodyPr wrap="square" rtlCol="0">
            <a:spAutoFit/>
          </a:bodyPr>
          <a:lstStyle/>
          <a:p>
            <a:r>
              <a:rPr lang="en-US" dirty="0">
                <a:latin typeface="Baskerville Old Face" panose="02020602080505020303" pitchFamily="18" charset="0"/>
              </a:rPr>
              <a:t>Through c</a:t>
            </a:r>
            <a:r>
              <a:rPr lang="en-US" b="0" i="0" dirty="0">
                <a:effectLst/>
                <a:latin typeface="Baskerville Old Face" panose="02020602080505020303" pitchFamily="18" charset="0"/>
              </a:rPr>
              <a:t>reating an ER (Entity-Relationship) diagram for our travel agency we have  visualized the entities (tables), their attributes (fields), and the relationships between them</a:t>
            </a:r>
            <a:r>
              <a:rPr lang="en-US" b="0" i="0" dirty="0">
                <a:solidFill>
                  <a:srgbClr val="D1D5DB"/>
                </a:solidFill>
                <a:effectLst/>
                <a:latin typeface="Söhne"/>
              </a:rPr>
              <a:t>.</a:t>
            </a:r>
            <a:endParaRPr lang="en-IN" dirty="0"/>
          </a:p>
        </p:txBody>
      </p:sp>
      <p:pic>
        <p:nvPicPr>
          <p:cNvPr id="5" name="Picture 4">
            <a:extLst>
              <a:ext uri="{FF2B5EF4-FFF2-40B4-BE49-F238E27FC236}">
                <a16:creationId xmlns:a16="http://schemas.microsoft.com/office/drawing/2014/main" id="{4166A901-BE4A-02EA-6B7D-5993CE0EE4D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28750" t="26905"/>
          <a:stretch/>
        </p:blipFill>
        <p:spPr>
          <a:xfrm>
            <a:off x="0" y="0"/>
            <a:ext cx="2454986" cy="2277185"/>
          </a:xfrm>
          <a:prstGeom prst="rect">
            <a:avLst/>
          </a:prstGeom>
        </p:spPr>
      </p:pic>
      <p:pic>
        <p:nvPicPr>
          <p:cNvPr id="7" name="Picture 6">
            <a:extLst>
              <a:ext uri="{FF2B5EF4-FFF2-40B4-BE49-F238E27FC236}">
                <a16:creationId xmlns:a16="http://schemas.microsoft.com/office/drawing/2014/main" id="{3CD0BBB5-6197-0B01-2095-5072D7B76CD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22329" y="1056620"/>
            <a:ext cx="3655011" cy="45730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70" name="AutoShape 2" descr="blob:https://web.whatsapp.com/3cf622e7-f68b-417b-b422-82a1cc860883"/>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172" name="AutoShape 4" descr="blob:https://web.whatsapp.com/3cf622e7-f68b-417b-b422-82a1cc860883"/>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174" name="AutoShape 6" descr="blob:https://web.whatsapp.com/3cf622e7-f68b-417b-b422-82a1cc860883"/>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176" name="AutoShape 8" descr="blob:https://web.whatsapp.com/3cf622e7-f68b-417b-b422-82a1cc860883"/>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178" name="AutoShape 10" descr="blob:https://web.whatsapp.com/3cf622e7-f68b-417b-b422-82a1cc860883"/>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180" name="AutoShape 12" descr="blob:https://web.whatsapp.com/3cf622e7-f68b-417b-b422-82a1cc860883"/>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182" name="AutoShape 14" descr="blob:https://web.whatsapp.com/3cf622e7-f68b-417b-b422-82a1cc860883"/>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A7500FF5-B150-F8BF-CE97-08A82D4BE060}"/>
              </a:ext>
            </a:extLst>
          </p:cNvPr>
          <p:cNvPicPr>
            <a:picLocks noChangeAspect="1"/>
          </p:cNvPicPr>
          <p:nvPr/>
        </p:nvPicPr>
        <p:blipFill rotWithShape="1">
          <a:blip r:embed="rId2">
            <a:extLst>
              <a:ext uri="{28A0092B-C50C-407E-A947-70E740481C1C}">
                <a14:useLocalDpi xmlns:a14="http://schemas.microsoft.com/office/drawing/2010/main" val="0"/>
              </a:ext>
            </a:extLst>
          </a:blip>
          <a:srcRect b="54444"/>
          <a:stretch/>
        </p:blipFill>
        <p:spPr>
          <a:xfrm>
            <a:off x="1066800" y="0"/>
            <a:ext cx="5954751" cy="6781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4" name="TextBox 3"/>
          <p:cNvSpPr txBox="1"/>
          <p:nvPr/>
        </p:nvSpPr>
        <p:spPr>
          <a:xfrm>
            <a:off x="1295400" y="457200"/>
            <a:ext cx="6134100" cy="1200329"/>
          </a:xfrm>
          <a:prstGeom prst="rect">
            <a:avLst/>
          </a:prstGeom>
          <a:noFill/>
        </p:spPr>
        <p:txBody>
          <a:bodyPr wrap="square" rtlCol="0">
            <a:spAutoFit/>
          </a:bodyPr>
          <a:lstStyle/>
          <a:p>
            <a:pPr algn="ctr"/>
            <a:r>
              <a:rPr lang="en-US" sz="2800" b="1" u="sng" dirty="0">
                <a:solidFill>
                  <a:srgbClr val="FF0066"/>
                </a:solidFill>
                <a:latin typeface="Algerian" pitchFamily="82" charset="0"/>
              </a:rPr>
              <a:t> </a:t>
            </a:r>
            <a:r>
              <a:rPr lang="en-US" sz="3600" b="1" u="sng" dirty="0">
                <a:latin typeface="Baskerville Old Face" panose="02020602080505020303" pitchFamily="18" charset="0"/>
              </a:rPr>
              <a:t>Entity Relationship Diagram (ERD)Table</a:t>
            </a:r>
            <a:endParaRPr lang="en-US" sz="3600" b="1" u="sng" dirty="0">
              <a:latin typeface="Algerian" pitchFamily="82" charset="0"/>
            </a:endParaRPr>
          </a:p>
        </p:txBody>
      </p:sp>
      <p:pic>
        <p:nvPicPr>
          <p:cNvPr id="5" name="Picture 4">
            <a:extLst>
              <a:ext uri="{FF2B5EF4-FFF2-40B4-BE49-F238E27FC236}">
                <a16:creationId xmlns:a16="http://schemas.microsoft.com/office/drawing/2014/main" id="{060614C6-DA14-0C74-9DC7-B45B5A69BDA3}"/>
              </a:ext>
            </a:extLst>
          </p:cNvPr>
          <p:cNvPicPr>
            <a:picLocks noChangeAspect="1"/>
          </p:cNvPicPr>
          <p:nvPr/>
        </p:nvPicPr>
        <p:blipFill rotWithShape="1">
          <a:blip r:embed="rId2">
            <a:extLst>
              <a:ext uri="{28A0092B-C50C-407E-A947-70E740481C1C}">
                <a14:useLocalDpi xmlns:a14="http://schemas.microsoft.com/office/drawing/2010/main" val="0"/>
              </a:ext>
            </a:extLst>
          </a:blip>
          <a:srcRect l="16666" r="20000"/>
          <a:stretch/>
        </p:blipFill>
        <p:spPr>
          <a:xfrm>
            <a:off x="1676400" y="1905000"/>
            <a:ext cx="5260522" cy="438016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8057A1-44E1-BFEC-327E-4585E4142DCE}"/>
              </a:ext>
            </a:extLst>
          </p:cNvPr>
          <p:cNvPicPr>
            <a:picLocks noChangeAspect="1"/>
          </p:cNvPicPr>
          <p:nvPr/>
        </p:nvPicPr>
        <p:blipFill rotWithShape="1">
          <a:blip r:embed="rId2">
            <a:extLst>
              <a:ext uri="{28A0092B-C50C-407E-A947-70E740481C1C}">
                <a14:useLocalDpi xmlns:a14="http://schemas.microsoft.com/office/drawing/2010/main" val="0"/>
              </a:ext>
            </a:extLst>
          </a:blip>
          <a:srcRect l="22500" r="30000"/>
          <a:stretch/>
        </p:blipFill>
        <p:spPr>
          <a:xfrm>
            <a:off x="5117466" y="2128603"/>
            <a:ext cx="3810000" cy="4211053"/>
          </a:xfrm>
          <a:prstGeom prst="rect">
            <a:avLst/>
          </a:prstGeom>
        </p:spPr>
      </p:pic>
      <p:pic>
        <p:nvPicPr>
          <p:cNvPr id="4" name="Picture 3">
            <a:extLst>
              <a:ext uri="{FF2B5EF4-FFF2-40B4-BE49-F238E27FC236}">
                <a16:creationId xmlns:a16="http://schemas.microsoft.com/office/drawing/2014/main" id="{E2B5C024-7567-23A6-D576-28509F550C4C}"/>
              </a:ext>
            </a:extLst>
          </p:cNvPr>
          <p:cNvPicPr>
            <a:picLocks noChangeAspect="1"/>
          </p:cNvPicPr>
          <p:nvPr/>
        </p:nvPicPr>
        <p:blipFill rotWithShape="1">
          <a:blip r:embed="rId3">
            <a:extLst>
              <a:ext uri="{28A0092B-C50C-407E-A947-70E740481C1C}">
                <a14:useLocalDpi xmlns:a14="http://schemas.microsoft.com/office/drawing/2010/main" val="0"/>
              </a:ext>
            </a:extLst>
          </a:blip>
          <a:srcRect l="18750" r="22500"/>
          <a:stretch/>
        </p:blipFill>
        <p:spPr>
          <a:xfrm>
            <a:off x="216534" y="2128603"/>
            <a:ext cx="4660266" cy="4189282"/>
          </a:xfrm>
          <a:prstGeom prst="rect">
            <a:avLst/>
          </a:prstGeom>
        </p:spPr>
      </p:pic>
      <p:sp>
        <p:nvSpPr>
          <p:cNvPr id="6" name="TextBox 5">
            <a:extLst>
              <a:ext uri="{FF2B5EF4-FFF2-40B4-BE49-F238E27FC236}">
                <a16:creationId xmlns:a16="http://schemas.microsoft.com/office/drawing/2014/main" id="{12E91FEC-DEBF-E7A7-2B74-79DDC4C99921}"/>
              </a:ext>
            </a:extLst>
          </p:cNvPr>
          <p:cNvSpPr txBox="1"/>
          <p:nvPr/>
        </p:nvSpPr>
        <p:spPr>
          <a:xfrm>
            <a:off x="2057400" y="685800"/>
            <a:ext cx="4572000" cy="954107"/>
          </a:xfrm>
          <a:prstGeom prst="rect">
            <a:avLst/>
          </a:prstGeom>
          <a:noFill/>
        </p:spPr>
        <p:txBody>
          <a:bodyPr wrap="square">
            <a:spAutoFit/>
          </a:bodyPr>
          <a:lstStyle/>
          <a:p>
            <a:pPr algn="ctr"/>
            <a:r>
              <a:rPr lang="en-US" sz="1400" b="1" u="sng" dirty="0">
                <a:solidFill>
                  <a:srgbClr val="FF0066"/>
                </a:solidFill>
                <a:latin typeface="Algerian" pitchFamily="82" charset="0"/>
              </a:rPr>
              <a:t> </a:t>
            </a:r>
            <a:r>
              <a:rPr lang="en-US" sz="2800" b="1" u="sng" dirty="0">
                <a:solidFill>
                  <a:schemeClr val="bg1"/>
                </a:solidFill>
                <a:latin typeface="Baskerville Old Face" panose="02020602080505020303" pitchFamily="18" charset="0"/>
              </a:rPr>
              <a:t>Entity Relationship Diagram (ERD)Table</a:t>
            </a:r>
            <a:endParaRPr lang="en-US" sz="2800" b="1" u="sng" dirty="0">
              <a:solidFill>
                <a:schemeClr val="bg1"/>
              </a:solidFill>
              <a:latin typeface="Algerian" pitchFamily="82" charset="0"/>
            </a:endParaRPr>
          </a:p>
        </p:txBody>
      </p:sp>
    </p:spTree>
    <p:extLst>
      <p:ext uri="{BB962C8B-B14F-4D97-AF65-F5344CB8AC3E}">
        <p14:creationId xmlns:p14="http://schemas.microsoft.com/office/powerpoint/2010/main" val="2187100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C9E2E-33C9-A7BF-C455-B1829245F747}"/>
              </a:ext>
            </a:extLst>
          </p:cNvPr>
          <p:cNvSpPr>
            <a:spLocks noGrp="1"/>
          </p:cNvSpPr>
          <p:nvPr>
            <p:ph type="title"/>
          </p:nvPr>
        </p:nvSpPr>
        <p:spPr>
          <a:xfrm>
            <a:off x="685800" y="-152400"/>
            <a:ext cx="7772400" cy="1609344"/>
          </a:xfrm>
        </p:spPr>
        <p:txBody>
          <a:bodyPr/>
          <a:lstStyle/>
          <a:p>
            <a:pPr algn="ctr"/>
            <a:r>
              <a:rPr lang="en-IN" dirty="0"/>
              <a:t>  Tables of our Database </a:t>
            </a:r>
          </a:p>
        </p:txBody>
      </p:sp>
      <p:sp>
        <p:nvSpPr>
          <p:cNvPr id="3" name="Text Placeholder 2">
            <a:extLst>
              <a:ext uri="{FF2B5EF4-FFF2-40B4-BE49-F238E27FC236}">
                <a16:creationId xmlns:a16="http://schemas.microsoft.com/office/drawing/2014/main" id="{1D3451A5-F7BB-A45F-3E2C-ED7DA07E886C}"/>
              </a:ext>
            </a:extLst>
          </p:cNvPr>
          <p:cNvSpPr>
            <a:spLocks noGrp="1"/>
          </p:cNvSpPr>
          <p:nvPr>
            <p:ph type="body" idx="1"/>
          </p:nvPr>
        </p:nvSpPr>
        <p:spPr>
          <a:xfrm>
            <a:off x="2743200" y="1143000"/>
            <a:ext cx="3657600" cy="640080"/>
          </a:xfrm>
        </p:spPr>
        <p:txBody>
          <a:bodyPr>
            <a:normAutofit/>
          </a:bodyPr>
          <a:lstStyle/>
          <a:p>
            <a:pPr algn="ctr"/>
            <a:r>
              <a:rPr lang="en-IN" sz="2800" u="sng" dirty="0">
                <a:solidFill>
                  <a:schemeClr val="tx1"/>
                </a:solidFill>
                <a:latin typeface="+mj-lt"/>
              </a:rPr>
              <a:t>Customer’s Table </a:t>
            </a:r>
          </a:p>
        </p:txBody>
      </p:sp>
      <p:sp>
        <p:nvSpPr>
          <p:cNvPr id="5" name="Text Placeholder 4">
            <a:extLst>
              <a:ext uri="{FF2B5EF4-FFF2-40B4-BE49-F238E27FC236}">
                <a16:creationId xmlns:a16="http://schemas.microsoft.com/office/drawing/2014/main" id="{6324FF30-0A35-9A49-4E4C-7542902E1D37}"/>
              </a:ext>
            </a:extLst>
          </p:cNvPr>
          <p:cNvSpPr>
            <a:spLocks noGrp="1"/>
          </p:cNvSpPr>
          <p:nvPr>
            <p:ph type="body" sz="quarter" idx="3"/>
          </p:nvPr>
        </p:nvSpPr>
        <p:spPr>
          <a:xfrm>
            <a:off x="2863822" y="3322320"/>
            <a:ext cx="3657600" cy="640080"/>
          </a:xfrm>
        </p:spPr>
        <p:txBody>
          <a:bodyPr/>
          <a:lstStyle/>
          <a:p>
            <a:pPr algn="ctr"/>
            <a:r>
              <a:rPr lang="en-IN" u="sng" dirty="0">
                <a:solidFill>
                  <a:schemeClr val="tx1"/>
                </a:solidFill>
              </a:rPr>
              <a:t>Description</a:t>
            </a:r>
          </a:p>
        </p:txBody>
      </p:sp>
      <p:pic>
        <p:nvPicPr>
          <p:cNvPr id="10" name="Picture 9">
            <a:extLst>
              <a:ext uri="{FF2B5EF4-FFF2-40B4-BE49-F238E27FC236}">
                <a16:creationId xmlns:a16="http://schemas.microsoft.com/office/drawing/2014/main" id="{36DBB356-21C9-DD6C-087F-4373EE70B536}"/>
              </a:ext>
            </a:extLst>
          </p:cNvPr>
          <p:cNvPicPr>
            <a:picLocks noChangeAspect="1"/>
          </p:cNvPicPr>
          <p:nvPr/>
        </p:nvPicPr>
        <p:blipFill rotWithShape="1">
          <a:blip r:embed="rId2"/>
          <a:srcRect l="23409" t="29764" r="907" b="44206"/>
          <a:stretch/>
        </p:blipFill>
        <p:spPr>
          <a:xfrm>
            <a:off x="241245" y="1828800"/>
            <a:ext cx="8902755" cy="1609344"/>
          </a:xfrm>
          <a:prstGeom prst="rect">
            <a:avLst/>
          </a:prstGeom>
        </p:spPr>
      </p:pic>
      <p:sp>
        <p:nvSpPr>
          <p:cNvPr id="11" name="TextBox 10">
            <a:extLst>
              <a:ext uri="{FF2B5EF4-FFF2-40B4-BE49-F238E27FC236}">
                <a16:creationId xmlns:a16="http://schemas.microsoft.com/office/drawing/2014/main" id="{BDFBD5C2-02AD-05DA-A55E-9EE994A76F78}"/>
              </a:ext>
            </a:extLst>
          </p:cNvPr>
          <p:cNvSpPr txBox="1"/>
          <p:nvPr/>
        </p:nvSpPr>
        <p:spPr>
          <a:xfrm>
            <a:off x="533400" y="3886200"/>
            <a:ext cx="8077200" cy="3046988"/>
          </a:xfrm>
          <a:prstGeom prst="rect">
            <a:avLst/>
          </a:prstGeom>
          <a:noFill/>
        </p:spPr>
        <p:txBody>
          <a:bodyPr wrap="square" rtlCol="0">
            <a:spAutoFit/>
          </a:bodyPr>
          <a:lstStyle/>
          <a:p>
            <a:r>
              <a:rPr lang="en-US" sz="1600" b="0" i="0" dirty="0">
                <a:effectLst/>
                <a:latin typeface="Baskerville Old Face" panose="02020602080505020303" pitchFamily="18" charset="0"/>
              </a:rPr>
              <a:t>The "Customers" table in our travel agency database serves as the foundation for personalized and efficient travel experiences. It encompasses essential customer details to ensure seamless interactions and tailor-made services</a:t>
            </a:r>
            <a:endParaRPr lang="en-IN" sz="1600" dirty="0">
              <a:latin typeface="Baskerville Old Face" panose="02020602080505020303" pitchFamily="18" charset="0"/>
            </a:endParaRPr>
          </a:p>
          <a:p>
            <a:endParaRPr lang="en-IN" sz="1600" dirty="0">
              <a:latin typeface="Baskerville Old Face" panose="02020602080505020303" pitchFamily="18" charset="0"/>
            </a:endParaRPr>
          </a:p>
          <a:p>
            <a:r>
              <a:rPr lang="en-IN" sz="1600" dirty="0">
                <a:latin typeface="Baskerville Old Face" panose="02020602080505020303" pitchFamily="18" charset="0"/>
              </a:rPr>
              <a:t>Customers table has the following attributes: </a:t>
            </a:r>
          </a:p>
          <a:p>
            <a:pPr marL="285750" indent="-285750">
              <a:buFont typeface="Arial" panose="020B0604020202020204" pitchFamily="34" charset="0"/>
              <a:buChar char="•"/>
            </a:pPr>
            <a:r>
              <a:rPr lang="en-IN" sz="1600" dirty="0">
                <a:latin typeface="Baskerville Old Face" panose="02020602080505020303" pitchFamily="18" charset="0"/>
              </a:rPr>
              <a:t>Customer ID (Primary key)</a:t>
            </a:r>
          </a:p>
          <a:p>
            <a:pPr marL="285750" indent="-285750">
              <a:buFont typeface="Arial" panose="020B0604020202020204" pitchFamily="34" charset="0"/>
              <a:buChar char="•"/>
            </a:pPr>
            <a:r>
              <a:rPr lang="en-IN" sz="1600" dirty="0" err="1">
                <a:latin typeface="Baskerville Old Face" panose="02020602080505020303" pitchFamily="18" charset="0"/>
              </a:rPr>
              <a:t>First_name</a:t>
            </a:r>
            <a:endParaRPr lang="en-IN" sz="1600" dirty="0">
              <a:latin typeface="Baskerville Old Face" panose="02020602080505020303" pitchFamily="18" charset="0"/>
            </a:endParaRPr>
          </a:p>
          <a:p>
            <a:pPr marL="285750" indent="-285750">
              <a:buFont typeface="Arial" panose="020B0604020202020204" pitchFamily="34" charset="0"/>
              <a:buChar char="•"/>
            </a:pPr>
            <a:r>
              <a:rPr lang="en-IN" sz="1600" dirty="0" err="1">
                <a:latin typeface="Baskerville Old Face" panose="02020602080505020303" pitchFamily="18" charset="0"/>
              </a:rPr>
              <a:t>Last_name</a:t>
            </a:r>
            <a:endParaRPr lang="en-IN" sz="1600" dirty="0">
              <a:latin typeface="Baskerville Old Face" panose="02020602080505020303" pitchFamily="18" charset="0"/>
            </a:endParaRPr>
          </a:p>
          <a:p>
            <a:pPr marL="285750" indent="-285750">
              <a:buFont typeface="Arial" panose="020B0604020202020204" pitchFamily="34" charset="0"/>
              <a:buChar char="•"/>
            </a:pPr>
            <a:r>
              <a:rPr lang="en-IN" sz="1600" dirty="0">
                <a:latin typeface="Baskerville Old Face" panose="02020602080505020303" pitchFamily="18" charset="0"/>
              </a:rPr>
              <a:t>Email</a:t>
            </a:r>
          </a:p>
          <a:p>
            <a:pPr marL="285750" indent="-285750">
              <a:buFont typeface="Arial" panose="020B0604020202020204" pitchFamily="34" charset="0"/>
              <a:buChar char="•"/>
            </a:pPr>
            <a:r>
              <a:rPr lang="en-IN" sz="1600" dirty="0" err="1">
                <a:latin typeface="Baskerville Old Face" panose="02020602080505020303" pitchFamily="18" charset="0"/>
              </a:rPr>
              <a:t>Phone_number</a:t>
            </a:r>
            <a:endParaRPr lang="en-IN" sz="1600" dirty="0">
              <a:latin typeface="Baskerville Old Face" panose="02020602080505020303" pitchFamily="18" charset="0"/>
            </a:endParaRPr>
          </a:p>
          <a:p>
            <a:pPr marL="285750" indent="-285750">
              <a:buFont typeface="Arial" panose="020B0604020202020204" pitchFamily="34" charset="0"/>
              <a:buChar char="•"/>
            </a:pPr>
            <a:r>
              <a:rPr lang="en-IN" sz="1600" dirty="0">
                <a:latin typeface="Baskerville Old Face" panose="02020602080505020303" pitchFamily="18" charset="0"/>
              </a:rPr>
              <a:t>Address</a:t>
            </a:r>
          </a:p>
          <a:p>
            <a:endParaRPr lang="en-IN" sz="1600" dirty="0">
              <a:latin typeface="Baskerville Old Face" panose="02020602080505020303" pitchFamily="18" charset="0"/>
            </a:endParaRPr>
          </a:p>
        </p:txBody>
      </p:sp>
    </p:spTree>
    <p:extLst>
      <p:ext uri="{BB962C8B-B14F-4D97-AF65-F5344CB8AC3E}">
        <p14:creationId xmlns:p14="http://schemas.microsoft.com/office/powerpoint/2010/main" val="34843973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Wood Type">
      <a:majorFont>
        <a:latin typeface="Arial Black" panose="020B0A040201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panose="020B06040202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BE1B6DD8-9976-4550-A6F4-B2DD4EA939DA}"/>
    </a:ext>
  </a:extLst>
</a:theme>
</file>

<file path=docProps/app.xml><?xml version="1.0" encoding="utf-8"?>
<Properties xmlns="http://schemas.openxmlformats.org/officeDocument/2006/extended-properties" xmlns:vt="http://schemas.openxmlformats.org/officeDocument/2006/docPropsVTypes">
  <Template>TM03090434[[fn=Wood Type]]</Template>
  <TotalTime>778</TotalTime>
  <Words>1807</Words>
  <Application>Microsoft Office PowerPoint</Application>
  <PresentationFormat>On-screen Show (4:3)</PresentationFormat>
  <Paragraphs>170</Paragraphs>
  <Slides>31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Algerian</vt:lpstr>
      <vt:lpstr>Aptos</vt:lpstr>
      <vt:lpstr>Arial</vt:lpstr>
      <vt:lpstr>Arial Black</vt:lpstr>
      <vt:lpstr>Baskerville Old Face</vt:lpstr>
      <vt:lpstr>Calibri</vt:lpstr>
      <vt:lpstr>Cooper Black</vt:lpstr>
      <vt:lpstr>Söhne</vt:lpstr>
      <vt:lpstr>Wingdings</vt:lpstr>
      <vt:lpstr>Wood Type</vt:lpstr>
      <vt:lpstr> </vt:lpstr>
      <vt:lpstr>PowerPoint Presentation</vt:lpstr>
      <vt:lpstr>Introduction  Our Travel Agency Database, the cornerstone of our seamless and customer-centric travel services.. </vt:lpstr>
      <vt:lpstr>PowerPoint Presentation</vt:lpstr>
      <vt:lpstr>PowerPoint Presentation</vt:lpstr>
      <vt:lpstr>PowerPoint Presentation</vt:lpstr>
      <vt:lpstr>PowerPoint Presentation</vt:lpstr>
      <vt:lpstr>PowerPoint Presentation</vt:lpstr>
      <vt:lpstr>  Tables of our Database </vt:lpstr>
      <vt:lpstr>Employee’s Table</vt:lpstr>
      <vt:lpstr>Travel Agents' Table</vt:lpstr>
      <vt:lpstr>Flights' Table</vt:lpstr>
      <vt:lpstr>Destinations' Table</vt:lpstr>
      <vt:lpstr>Packages' Table</vt:lpstr>
      <vt:lpstr>Bookings' Table</vt:lpstr>
      <vt:lpstr>Hotel Reservations' Table</vt:lpstr>
      <vt:lpstr>Payments' Table</vt:lpstr>
      <vt:lpstr>Reviews' Table</vt:lpstr>
      <vt:lpstr>SQL – Queries </vt:lpstr>
      <vt:lpstr>SQL – Queries </vt:lpstr>
      <vt:lpstr>SQL – Queries </vt:lpstr>
      <vt:lpstr>SQL – Queries </vt:lpstr>
      <vt:lpstr>SQL – Queries </vt:lpstr>
      <vt:lpstr>SQL – Queries </vt:lpstr>
      <vt:lpstr>SQL – Queries </vt:lpstr>
      <vt:lpstr>SQL – Queries </vt:lpstr>
      <vt:lpstr>SQL – Queries </vt:lpstr>
      <vt:lpstr>SQL – Queries </vt:lpstr>
      <vt:lpstr>SQL – Queries </vt:lpstr>
      <vt:lpstr>SQL – Queries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Dell</dc:creator>
  <cp:lastModifiedBy>diya21csu304</cp:lastModifiedBy>
  <cp:revision>20</cp:revision>
  <dcterms:created xsi:type="dcterms:W3CDTF">2023-08-26T09:48:10Z</dcterms:created>
  <dcterms:modified xsi:type="dcterms:W3CDTF">2023-08-28T18:02:11Z</dcterms:modified>
</cp:coreProperties>
</file>